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Lst>
  <p:notesMasterIdLst>
    <p:notesMasterId r:id="rId20"/>
  </p:notesMasterIdLst>
  <p:sldIdLst>
    <p:sldId id="792" r:id="rId7"/>
    <p:sldId id="1433" r:id="rId8"/>
    <p:sldId id="1431" r:id="rId9"/>
    <p:sldId id="1432" r:id="rId10"/>
    <p:sldId id="1439" r:id="rId11"/>
    <p:sldId id="1435" r:id="rId12"/>
    <p:sldId id="1422" r:id="rId13"/>
    <p:sldId id="1423" r:id="rId14"/>
    <p:sldId id="1424" r:id="rId15"/>
    <p:sldId id="1425" r:id="rId16"/>
    <p:sldId id="1434" r:id="rId17"/>
    <p:sldId id="1426" r:id="rId18"/>
    <p:sldId id="1429"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F882B-BFC7-04DF-ED1B-AE98F7290FAF}" name="West, Latatia" initials="LW" userId="S::latatia.west@doas.ga.gov::f8077877-db90-4fa7-b6a1-c81061352a04" providerId="AD"/>
  <p188:author id="{6C3475F7-8651-E881-2147-6BF4F35EB928}" name="Stowers, Gail" initials="GS" userId="S::gail.stowers@doas.ga.gov::96444171-eadc-4c74-8af2-2f1d943177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57647" autoAdjust="0"/>
  </p:normalViewPr>
  <p:slideViewPr>
    <p:cSldViewPr snapToGrid="0">
      <p:cViewPr varScale="1">
        <p:scale>
          <a:sx n="55" d="100"/>
          <a:sy n="55" d="100"/>
        </p:scale>
        <p:origin x="1013" y="3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6T15:24:29.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188 285,'1819'0,"-1747"3,100 15,48 2,-209-20,65 2,89 12,54 4,-88-10,-97-4,44 11,-49-9,0 0,36 1,397-3,-237-7,-177 2,-1 3,2 1,50 9,-36-3,93 5,-91-10,61 12,6 2,432-12,-315-9,-118 1,150 5,-163 15,2-1,84-9,55 5,212 13,3-27,-174-1,-284 2,86 1,-1-4,149-20,9-40,-37 7,288-23,-111 20,-295 43,1 3,171-1,-202 11,1-3,106-20,72-8,473 26,-516 28,-136-10,100 2,84 7,-40-1,420-14,-325-7,3653 3,-3896-3,76-11,-12 0,231-21,-219 23,268 8,-219 6,3233-2,-3376-2,0-2,50-11,70-5,332 17,-259 5,-174-1,-10 0,0-2,-1-2,63-10,-51 2,143-6,75 18,-113 1,-45-4,145 5,-253 0,0 1,24 7,-24-5,47 5,376-4,-252-10,-113 4,-40 1,1-2,0-1,-2-2,65-11,-60 4,2 3,92-4,101 12,-93 1,-59-3,-37 0,-1 1,1 2,92 14,-92-7,1-3,57 1,-27-2,48 13,9-1,484-10,-345-10,213 3,-480 0,-1 0,1 1,-1 0,1 1,-2 0,2 0,-1 1,15 5,-19-4,1 0,-1 0,0 0,0 1,-1 0,1 0,-1 0,0 1,0 0,-2 0,10 12,10 27,10 11,2-8,-4 1,-2 1,-3 2,-2 1,18 61,-34-88,-3 0,0 1,-1-1,-3 1,-1 43,-5-10,-19 81,11-74,5 1,4 89,4-150,-1 0,-1 0,1 0,-1-1,-1 1,0 0,0 0,-3 6,3-9,0-1,-1 0,1-1,0 1,-1 0,0 0,1-1,-2 0,2 1,-2-1,1 0,-1 0,1 0,0-1,-2 1,1-1,-6 2,-20 3,0-2,-1 0,1-2,-1-1,-59-5,26 2,-698-3,717 3,0-2,-48-9,61 7,-1 1,1 2,-1 0,0 2,-46 4,30 3,-56 8,-121 1,-1102-14,600-3,440 22,123-4,-326-10,282-8,159 4,1 2,-54 11,-65 5,147-19,-10 0,-1 1,1 1,-33 8,22-2,-2-2,0-2,-47 1,-135-8,90 0,-1707 2,1775 2,-96 16,-53 3,-528-20,350-3,344 4,0 2,-60 13,-5 0,8-2,31-4,-78 3,139-14,-43 1,0 1,-1 3,3 3,-89 20,101-17,0-2,0-1,-1-2,-51 1,-190-7,139-3,98 0,-98-15,-23-3,139 19,1-2,1-1,-1-1,1-1,-48-17,50 15,0 2,1 1,-2 1,1 1,-34-1,-148 6,109 1,23-1,-27 1,-1-4,-107-14,-45-5,161 15,45 1,0-1,-54-14,83 13,1 0,-36-18,40 17,-1 0,0 1,0 0,-33-6,-16 6,-1 2,0 3,-87 6,11 0,-1272-4,1345 3,1 3,-137 28,21-3,-61-5,156-16,-134 0,80-6,-28 13,13 0,-156 24,14-1,192-32,-129 24,205-24,-62 23,70-21,2-1,-3-2,2 0,-42 5,-42-6,-136-8,90-1,70 3,-42 0,-148-16,273 15,-59-6,-105-24,121 20,-55-5,-2-1,53 8,-64-2,47 5,-39-12,75 12,0 0,-36-1,-139 5,124 3,-1-3,-83-11,59 0,-1 5,-117 4,174 2,-1-2,-52-10,-67-4,-415 14,304 7,131-5,-174 5,-45 42,135-12,113-17,51-5,-108 4,-650-14,373-3,-508 2,908-3,-96-14,-21-3,-432 17,309 6,-1144-3,1432-1,-1 1,1 1,0-1,-1 1,0 1,1-1,0 1,0 1,-8 2,13-3,-1 0,0 0,1 1,0-1,-1 1,1-1,1 1,-2 0,2 0,-1 0,1 1,0-1,1 0,-2 1,2-1,0 1,-1-1,2 1,-2 6,-8 56,9-51,0 0,-1 0,-2 0,1-1,-2 1,1-1,-11 18,-9 6,4 1,1 1,2 1,2 0,2 0,3 1,1 1,3 0,-1 52,10 180,-4-267,2 0,-1 0,2 0,-1-1,1 1,0 0,1-1,-1 0,1 1,1-1,5 8,-4-11,-2 1,2-1,-1 0,1 0,0 0,-1-1,2 1,-1-1,0 0,1-1,0 1,0-1,-1 0,1 0,1 0,9 1,26 2,-2-2,2-2,-1-1,54-5,-50 1,1 2,-1 2,57 6,6 9,186 5,-199-22,-36 0,0 2,-1 3,87 12,-84-6,79 3,-62-6,39 11,7 1,299-12,-250-8,-142 0,2 0,59-13,28-4,363 13,-280 8,-104-1,123-3,-189-1,46-11,0 1,62-8,-81 10,1 3,63-2,-65 10,-30 1,45-5,-64 3,2-1,-2 0,0 0,2-1,-2-1,1 1,13-9,7-3,0 0,2 2,-1 2,1 0,51-10,448-91,-452 95,0 3,2 4,-1 3,145 2,-183 6,18 1,0-2,0-2,79-12,-71 3,134-4,72 16,44-2,-133-18,5 0,347 16,-277 5,395-2,-593 3,99 14,27 2,377-16,-291-5,-239 4,1 1,54 11,36 3,403-10,-299-10,2619 3,-2796 3,99 14,23 2,407-15,-298-7,385 3,-627 2,-2 2,57 10,-49-6,57 3,442-7,-282-7,2414 3,-2658 1,0 1,0 1,-2 0,2 1,0 1,-1 1,0 1,21 10,-16-9,-1-1,0-1,2 0,0-2,-1-1,1-1,36-1,-5535-4,5424 5,1 2,-51 10,46-5,-83 3,-402-11,246-3,250 4,2 1,-58 12,50-7,-53 3,-401-7,257-7,-602 3,827 1,0 0,0 1,-1 1,2 1,-21 5,-92 36,48-16,59-21,-1-2,-1-1,1-1,0 0,-31 0,-134-5,99-2,-2136 0,1173 5,31-2,968 3,-104 16,99-10,-78 3,-513-11,310-3,-1130 2,1460 0,0 0,0 0,1-1,-1-1,0 0,0 0,1-1,-1 0,1 0,0-1,0 0,0-1,-9-6,2 1,0-1,-1 2,0 0,-1 1,0 1,0 0,-1 1,0 1,0 1,-1 0,1 1,0 1,-40 0,-1180 7,799-5,398-3,-1-1,0-2,1-2,1-2,-43-13,17 4,41 12,-1-2,-49-22,64 25,0 0,2-1,-1-1,1 1,0-2,1 1,-16-19,-98-100,106 109,-1 0,0 1,-2 1,0 1,-1 0,-1 2,-41-19,56 27,-1-1,3 1,-1-1,0 0,0 0,0-1,1 1,-7-11,-17-18,9 14,-3 0,-46-32,57 45,1 0,-2 1,0 0,-1 1,0 1,0 0,-29-7,28 9,6 2,-1-1,0-1,0 0,-12-5,20 7,-1-1,2 0,-1 0,-1 0,2 0,-1 0,0 0,1-1,0 1,-1-1,1 0,0 0,-1 1,2-1,-1 0,0-5,-4-8,1 0,2 0,-1 0,3 0,-1-18,8-87,-2 45,-1-298,-3 273,-3 67,0-1,-13-44,-1-3,13 64,-1 0,-2 0,0 1,-1 0,0 0,-1 1,-1 0,-24-27,25 30,1 0,1 0,0-1,1 0,1 0,0-1,1 1,-2-28,2-9,4-62,2 71,-3 37,1 0,0 1,0-1,1 0,1 1,-2-1,1 1,1-1,-1 1,1-1,1 1,-1 0,0 0,1 0,0 0,-1 0,2 0,-1 1,1-1,0 1,0 0,1 0,-1 0,0 1,0-1,1 1,1 0,-2 0,9-2,13-2,3 2,-1 1,0 1,-1 1,57 4,-32-1,1543 5,-943-9,-263-19,-7 1,-329 19,283 9,-291-4,-1 2,1 1,-2 2,1 2,57 21,-86-27,-2 2,2-1,-2 2,1 0,11 9,-21-15,-2 0,0-1,2 1,-2 0,0 1,0-1,0 0,0 0,-1 1,2-1,-2 1,1 0,-1-1,0 1,1 0,-2 0,1 0,-1-1,1 1,-1 0,0 0,0 0,0 0,0 0,0 0,-1 0,0-1,1 1,-2 0,-1 3,-2 1,0 0,-2 0,0 0,1-1,-2 0,1 0,-1-1,0 0,0 0,-1 0,-11 3,-14 6,-62 18,15-11,-2-4,0-3,-169 10,-265-23,308-4,-877 2,1036 4,0 1,2 3,-89 21,87-16,-1-2,1-2,-74 4,-357-12,194-2,428 12,-73-3,706 60,-369-22,433 27,290-68,-575-7,-411-3,206-32,-84 7,420-16,-519 40,-1-7,304-61,-295 33,4-3,299-39,499 27,-967 57,48 3,-55-3,0 0,0 0,0 0,1 0,-1 0,0 0,0 1,0-1,1 0,0 1,-1-1,0 1,-1-1,1 1,0-1,0 1,1 0,-1-1,0 1,-1 0,1 0,0 0,-1 0,1-1,0 1,-1 0,2 0,-2 0,0 0,1 0,-1 1,1 0,-2 0,1-1,0 0,-1 0,1 0,0 0,-2 0,1 0,1 0,-1 0,1 0,-1 0,0 0,0 0,0 0,-1 0,1-1,1 1,-1 0,0-1,0 1,-3 0,-30 10,26-9,-386 88,-89-20,-7-28,170-16,73-7,-293 35,446-38,37-5,-107 8,116-18,37-1,15 0,600 37,-185-4,1031-23,-874-29,32-1,103-21,-114 3,754 31,-741 10,294-28,-664 1,208-10,-468 35,-2 1,-21 4,-28 2,-153 3,-433-28,-222-76,32 2,-223 58,971 37,-181 30,235-30,1 0,-46-3,-29 1,102 1,1 0,0 1,0 0,-1 1,1 1,1 0,-19 10,-37 14,-261 61,327-90,-16 4,-85 17,95-21,1 1,0-2,-1 1,1-1,-1-1,1 1,-20-5,29 5,-1 0,0-1,0 1,1-1,-1 0,1 0,-2 1,2-1,-1 0,1 0,-1 0,-1-2,3 2,-1 1,1-1,0 1,0-1,-1 1,1-1,0 1,0-1,0 1,0-1,-1 1,1-1,0 0,0 1,0-1,0 1,1-1,-1 1,0-1,0 0,0 1,0-1,1 1,-1-1,2-2,0 0,1 1,-1-1,2 1,-2 0,1 0,0 0,0 0,0 0,1 1,5-3,28-10,0 2,1 2,60-11,128-7,-41 15,-1 8,267 19,367 82,-297-43,-176-15,-200-18,170 4,216-25,-216-1,285-30,-529 27,120-14,136-7,-265 22,1-3,-1-1,99-28,-12 4,102-21,76-15,319-19,7 27,27-3,-442 46,275 10,-510 7,9 0,1 0,0 1,24 4,-35-4,-1-1,2 1,-1 0,0 0,0 0,1-1,-1 2,-1-1,2 0,-2 0,1 0,3 3,-5-3,1 0,0 1,-1-1,0 0,1 0,-1 0,0 0,1 0,-1 0,0 1,0-1,0 0,0 0,0 0,0 0,0 1,-1-1,1 0,0 0,-1 0,1 0,-1 0,1 0,-1 1,-5 6,1-1,-1 0,1 0,-2 0,0-1,0 0,0 0,-1 0,-11 6,-11 4,-43 20,8-11,1-3,-2-1,-1-4,-101 16,-283 16,421-47,-576 24,-1-28,194-1,-337 3,719-1,1-1,0-2,-53-11,-85-33,-38-26,-39-13,198 74,-1 2,1 1,-1 3,-1 1,-60 0,-311 6,209 2,264 0,0 1,-1 3,99 22,151 56,-107-26,677 168,-683-169,104 26,266 24,-431-90,137 3,-69-7,-24 2,695 33,-695-49,658-31,-560-2,284-70,-180 4,-258 73,127-26,-8 13,492-73,-479 83,453-6,-692 36,0 0,1 1,-1 0,0 0,-1 0,14 4,-22-5,0 0,-1 0,1 0,0 1,0-1,-1 0,1 0,0 0,0 0,-2 0,2 0,0 0,0 1,0-1,-1 0,1 0,0 0,0 0,0 1,0-1,-1 0,1 0,0 0,0 1,0-1,0 0,0 0,0 1,0-1,-1 0,1 0,0 1,0-1,0 0,0 1,0-1,0 0,0 0,0 1,1-1,-1 0,0 0,0 1,0-1,0 0,0 0,0 0,0 1,1-1,-1 0,0 0,0 1,0-1,0 0,1 0,-1 0,0 0,0 0,0 1,2-1,-2 0,0 0,0 0,1 0,-1 0,0 0,-31 7,-81 4,-228-5,6-25,145 7,-166-33,236 25,-130-6,141 24,-140 13,-107 27,202-20,-18 8,98-14,-1-2,-75 1,89-11,-107 5,138-2,1 1,-1 1,-51 14,-7 11,-144 69,201-85,-1-1,-1-1,-54 14,64-22,2 0,-4-1,3 0,-1-2,0 0,-38-4,56 3,2-1,0 1,-1 0,0-1,1 0,-1 1,1-1,0 0,-1 0,-2-2,4 3,1-1,-2 1,2-1,0 1,-1 0,1-1,0 1,-1-1,1 1,0-1,-1 0,1 1,0-1,0 1,0-1,0 1,0-1,-1 0,1 1,0-1,0 1,0-1,0 0,1 1,-1-1,0 0,2-2,-1 0,2 0,-1 1,0-1,1 1,-1-1,1 1,0 0,-1 0,1 0,1 0,-2 0,2 1,4-3,25-8,1 0,-1 2,2 2,65-10,734-68,-606 68,-49 4,977-86,-1070 92,52-4,153-32,-199 27,3 3,147-4,189 19,-180 2,688-3,-707-17,-86 3,114 3,170-15,-315 14,447-32,-113 46,-376 2,0 3,139 29,-16-2,-1 0,-118-18,148 13,438-24,-346-8,-256 3,9 1,-2-2,108-15,-92 5,142-5,89 17,-121 1,623-2,-804 0,0 0,1 1,-2 1,1 0,0 0,-2 1,2 0,0 1,-2 0,1 1,-1 0,1 1,13 8,-17-8,0 1,0 0,-1 0,0 0,0 1,0 0,-1 0,-1 0,0 1,0-1,-1 1,0 0,-1 0,1 1,0 16,-1-15,-2-1,0 0,-1 1,0-1,-1 0,0 1,-1-1,0 0,-7 18,7-23,-1 0,0 0,-1-1,1 1,-1-1,1 0,-2 1,2-1,-2-1,1 1,-2-1,1 1,1-1,-2 0,0-1,0 1,1-1,-1 0,0 0,-9 1,-29 4,-1-2,1-1,0-2,-70-6,52 2,-90 7,-467 30,-822-37,894 3,268 20,9-1,-117 1,274-12,47-8,-2-2,0-3,1-3,-86-17,69 9,-159-8,-525 23,342 2,-1226-2,1605 2,0 2,-69 15,43-7,-13 5,2 4,-95 34,1-1,82-26,21-6,-142 26,31-14,-27 3,125-24,-146 39,161-27,55-17,-2-2,1 1,-34 5,-73-2,230-13,262 5,-336 2,2 1,-1 1,48 16,-45-12,0-1,39 6,-30-11,-25-2,1 0,-2 1,1 0,26 9,-38-10,-1 0,0 0,0 1,1-1,-2 1,1 1,-2-1,2 0,0 1,-2 0,0 0,1 0,-1 0,1 0,-2 1,2-1,-2 1,3 7,-1 4,1 0,-3-1,0 1,1 0,-3 0,0 0,-1 0,-1 0,-1 0,1 0,-3-1,0 1,0-1,-2 0,-13 22,7-12,1-1,1 1,-6 28,9-24,-2-1,-16 28,17-40,4-5,0 0,-2-1,0 0,-15 18,17-25,2 1,-2-1,1 0,-1 0,-1 0,2-1,-2 1,1-1,-1 0,1 0,0-1,-1 1,1-1,-10 1,-47 2,0-1,-89-7,25 0,-684 3,749-1,-109-18,62 5,30 6,-325-25,-502 32,441 4,442-1,0-2,1 0,-29-5,31-3,19 9,0 0,0-1,0 1,0 0,0 0,0-1,0 1,0 0,0-1,0 1,1 0,-1-1,0 1,0 0,0 0,2-1,-2 1,0 0,0 0,1-1,-1 1,0 0,0 0,1 0,-1 0,0-1,1 1,-1 0,0 0,1 0,41-9,116-1,219 10,-367 0,769 62,84 1,114-66,-966 4,2-2,-1 1,0-2,0 1,-1-1,1-1,0 0,-1 0,1-1,-2 0,1-1,0 0,14-9,-24 13,1 0,-1 1,0-1,-1 0,1 1,0-1,0 0,-1 0,1 0,1 0,-2 1,1-1,-1 0,0 0,1 0,-1 0,1-2,-1 3,0-1,-1 1,1-1,0 1,0-1,0 0,-1 1,1-1,0 1,0-1,-1 1,1-1,0 1,-2 0,2-1,-1 1,1-1,0 1,-1 0,1-1,-1 1,0-1,-7-1,1-1,-1 1,1 1,-13-3,-2 0,5-1,-263-61,199 52,34 5,-68-6,-50-6,112 12,-94-5,108 11,1-1,-1-2,-55-15,-49-7,-16 14,-317 8,264 9,-221 13,-150 12,-1-29,211-2,-453 3,763 3,-98 14,-24 3,-138-20,-35 2,312 3,0 1,-81 23,83-18,2-2,-2-1,-51 3,-66 8,105-10,-59 2,-82 10,131-11,-85 2,-380-11,238-3,242 0,-1-3,-90-18,98 14,3 0,-51-17,58 15,2 1,-64-9,-33-2,78 11,-99-7,-467 15,301 5,152-2,-191-4,211-15,94 9,-60-2,-469 8,299 5,-795-2,1053 2,0 0,0 2,1 0,0 1,-1 0,-30 13,25-9,2-1,-1-1,-49 8,19-12,-69-2,73-2,-89 7,0 11,-183 0,284-15,0 2,-1 1,2 2,-53 15,43-10,0-1,-52 4,-210 20,-225-25,320-13,-1971 3,2116-2,1-3,0-3,-1-2,-72-20,-32-13,147 36,-1 1,1 0,-1 2,-42-1,-120 7,84 0,-499-2,602 1,-2-1,0 0,2 0,-2 0,1-1,-1 0,2 1,-2-2,1 1,0 0,0-1,1 0,-1 0,0 0,1-1,-1 1,0-1,2 0,-2 0,2 0,-1-1,1 1,0-1,0 0,0 1,0-1,0 0,1-1,-3-6,-1-6,2-1,0 1,1-1,2 0,-1-26,12-90,13-6,4-51,-27 93,4-27,-4 123,0 0,1-1,-1 1,1 0,0 0,-1 0,2 0,-1 0,0 0,0 1,0-1,0 0,2 0,-2 1,1-1,-1 1,2-1,-2 1,1 0,0-1,1 1,-2 0,1 0,0 0,1 1,-1-1,0 0,1 1,-1-1,1 1,0 0,-1-1,3 1,8 0,1 0,0 1,0 0,21 5,-33-5,100 16,1-4,138 3,845-18,-1004-1,0-2,0-4,-1-2,149-41,-107 19,-24 5,2 4,103-13,161-21,-190 26,-60 16,190-5,118 22,-225 1,-184-1,468-16,39-13,1 29,-194 2,2061-3,-2296-4,1-4,113-22,-116 15,1 3,130-2,-150 14,34 2,162-17,216-36,-174 34,-21 1,298-7,-567 23,1 1,-1 1,1 1,-1 0,0 1,0 1,-1 0,0 2,0 0,18 9,-30-12,0-1,0 2,0-1,-1 1,0 0,0 0,0 0,-1 1,0-1,0 1,0 0,-2 1,2-1,-2 0,1 1,-2 0,0 0,1 0,-1 0,-1 0,0 0,0 0,-1 1,0-1,0 0,-3 14,1-12,-2 1,1 0,-1-1,0 0,-1 0,-1 0,0 0,1-1,-2 0,-15 15,-8 4,-54 37,28-23,48-35,-1 0,0-1,0 0,-1 0,1-1,-1 0,-18 5,-76 12,21-5,-26 14,58-15,-71 13,10-16,-1-4,-175-8,166-1,52-3,-90-13,-58-4,-594 20,385 3,295 0,-147-5,274 3,0-1,1 1,-1-1,1 1,0-1,0 0,-1-1,0 1,2-1,-2 1,-4-4,9 5,0 0,0-1,0 1,-1 0,1 0,0-1,0 1,0 0,0 0,0-1,0 1,0 0,0 0,0-1,0 1,0 0,0 0,0-1,0 1,0 0,0-1,0 1,0 0,0 0,0-1,0 1,0 0,0 0,1-1,-1 1,0 0,0 0,0 0,0-1,1 1,-1 0,0 0,0 0,0 0,1-1,-1 1,0 0,0 0,1 0,-1 0,0 0,0 0,2 0,-2 0,0 0,0 0,1 0,18-5,-17 5,164-19,-83 11,184-11,283 13,-365 7,-158-3,1-1,1-1,-1-1,-2-1,2-1,50-20,28-7,162-49,-114 39,-103 32,55-20,141-72,-173 74,72-27,-120 49,-2 1,1 1,2 1,28-2,-37 5,62-6,-73 6,1 1,-1-1,0 0,-1 0,1-1,-1 1,0-1,9-5,-14 7,1 1,-2-1,1 1,0-1,-1 1,1-1,0 1,-1-1,1 0,-1 1,1-1,-1 0,2 0,-2 1,0-1,1 0,-1 0,0 0,0 1,1-1,-1 0,0 0,0 0,0 0,0 0,0 1,0-1,0 0,0 0,-1 0,1 0,0 1,0-1,-1 0,1 0,-2 0,2 1,0-1,-1 0,0 1,1-1,-1 0,1 1,-1-1,0 1,1-1,-1 1,-2-2,-5-2,0 0,0 0,0 0,-10-2,12 4,-63-21,-47-18,76 26,0 1,-1 1,0 3,-2 0,-47-4,10 7,-149 2,182 7,-4 0,-89-7,123 2,0 1,0-2,-1 0,2 0,-1-2,1 0,1 0,-29-16,-151-78,174 92,0 1,1 0,-1 2,-1 0,0 1,-44-2,-137 6,107 3,-250-2,335-1,1-2,-2 1,2-1,0-1,-1 1,1-1,-1-1,1 0,-16-9,8 5,0 0,-21-6,-11 0,-2 1,1 3,-1 1,-1 2,-57 0,-766 9,836-4,0-1,-57-12,50 7,-54-3,-338 8,226 5,179-3,2-2,-58-12,-25-2,-333 11,257 8,188-2,-43 0,-1 1,1 2,-56 9,-88 12,39-6,-69 4,200-20,-1 1,1 1,0 0,-1 2,-33 13,29-10,-2 0,-43 8,-4-9,0-3,-146-7,71-2,-1915 4,2009-2,-99-16,-20-1,-84 16,250 3,0-1,0 0,0-1,1 1,-1-1,1 0,-1-1,-12-5,19 7,-1 0,0 0,0 0,1 0,-1-1,1 1,-1 0,1-1,-1 1,1-1,0 1,-1-1,1 1,1-1,-1 0,0 1,1-1,-1 0,1 0,-1 0,1 1,0-1,0 0,0 0,0 0,0 0,0 0,0 1,1-1,-1 0,1 0,-1 1,1-1,0 0,0 0,2-2,7-13,2 0,-1 0,2 1,1 0,0 1,2 0,-1 1,2 1,25-16,-29 20,1 1,1 0,-1 1,2 0,-1 1,1 0,0 2,1-1,-1 2,0 0,1 0,25 0,356 3,-160 3,-194-2,0 1,72 11,-31-1,145 4,91-17,-121-2,-83 2,135 3,-224 2,45 10,-46-8,46 5,52-4,-80-7,0 2,0 2,0 2,77 18,-83-13,1-1,2-2,-2-1,2-2,-1-2,47-1,63-5,134 4,-281-1,0 1,-1-1,2 1,-2 0,1 0,-1 0,1 0,-1 0,1 1,-1-1,1 1,-2 0,1 0,1 0,-2 0,0 0,2 1,-2-1,3 4,-4-4,0 0,-1-1,1 1,-1 0,1 0,-1-1,0 1,0 0,0 0,0 0,0 0,0-1,0 1,0 0,-1 0,1 0,-1-1,0 1,1 0,-1 0,0-1,-1 1,1-1,0 1,0-1,0 1,0-1,-2 0,2 1,-1-1,1 0,-2 0,2 0,-1 0,-1 1,-76 39,-100 39,162-73,0-2,-2 1,2-2,-1 0,-1-1,-32 2,-115-6,96-1,-781-1,511 4,313-3,1 0,-1-2,1-1,0-1,-42-14,31 8,-62-11,-63 8,27 3,-41-3,-292 8,285 8,149-3,1-2,0-1,0-1,0-1,-51-19,5 3,31 9,24 7,-1 0,0 1,-48-5,35 8,-1 1,0-1,-41-9,30 2,-1 3,-86-3,-107 11,106 1,-93-9,193 3,1-1,0-1,1-3,-39-11,47 12,0 1,-1 2,2 0,-2 2,0 1,-41 1,40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87848FA-C450-4409-AE5E-87C4432A4605}" type="datetimeFigureOut">
              <a:rPr lang="en-US" smtClean="0"/>
              <a:t>12/9/2024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BC652D6-33B8-4C55-BF3F-4C45F9064B2B}" type="slidenum">
              <a:rPr lang="en-US" smtClean="0"/>
              <a:t>‹#›</a:t>
            </a:fld>
            <a:endParaRPr lang="en-US"/>
          </a:p>
        </p:txBody>
      </p:sp>
    </p:spTree>
    <p:extLst>
      <p:ext uri="{BB962C8B-B14F-4D97-AF65-F5344CB8AC3E}">
        <p14:creationId xmlns:p14="http://schemas.microsoft.com/office/powerpoint/2010/main" val="210868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572" indent="-125572">
              <a:buFont typeface="Arial" pitchFamily="34" charset="0"/>
              <a:buChar char="•"/>
            </a:pPr>
            <a:r>
              <a:rPr lang="en-US" sz="1400" dirty="0">
                <a:latin typeface="Lucida Sans" panose="020B0602030504020204" pitchFamily="34" charset="0"/>
              </a:rPr>
              <a:t>Hello and welcome to the Applicant Verification Portal (AVP) training.</a:t>
            </a:r>
          </a:p>
          <a:p>
            <a:pPr marL="125572" indent="-125572">
              <a:buFont typeface="Arial" pitchFamily="34" charset="0"/>
              <a:buChar char="•"/>
            </a:pPr>
            <a:r>
              <a:rPr lang="en-US" sz="1400" dirty="0">
                <a:latin typeface="Lucida Sans" panose="020B0602030504020204" pitchFamily="34" charset="0"/>
              </a:rPr>
              <a:t>This training is being presented to you by the DOAS HRA Policy Team</a:t>
            </a:r>
          </a:p>
        </p:txBody>
      </p:sp>
      <p:sp>
        <p:nvSpPr>
          <p:cNvPr id="4" name="Slide Number Placeholder 3"/>
          <p:cNvSpPr>
            <a:spLocks noGrp="1"/>
          </p:cNvSpPr>
          <p:nvPr>
            <p:ph type="sldNum" sz="quarter" idx="10"/>
          </p:nvPr>
        </p:nvSpPr>
        <p:spPr/>
        <p:txBody>
          <a:bodyPr/>
          <a:lstStyle/>
          <a:p>
            <a:pPr defTabSz="952462">
              <a:defRPr/>
            </a:pPr>
            <a:fld id="{D1EA3627-39FC-9349-8526-678BE1F5EA5C}" type="slidenum">
              <a:rPr lang="en-US">
                <a:solidFill>
                  <a:prstClr val="black"/>
                </a:solidFill>
                <a:latin typeface="Calibri" panose="020F0502020204030204"/>
              </a:rPr>
              <a:pPr defTabSz="95246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1269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US" sz="1400" dirty="0"/>
              <a:t>Once you click and enter the social security number, you will click the search button as demonstrated on the above slide.</a:t>
            </a:r>
          </a:p>
        </p:txBody>
      </p:sp>
      <p:sp>
        <p:nvSpPr>
          <p:cNvPr id="4" name="Slide Number Placeholder 3"/>
          <p:cNvSpPr>
            <a:spLocks noGrp="1"/>
          </p:cNvSpPr>
          <p:nvPr>
            <p:ph type="sldNum" sz="quarter" idx="5"/>
          </p:nvPr>
        </p:nvSpPr>
        <p:spPr/>
        <p:txBody>
          <a:bodyPr/>
          <a:lstStyle/>
          <a:p>
            <a:pPr defTabSz="933237">
              <a:defRPr/>
            </a:pPr>
            <a:fld id="{A59A9DE6-78D2-4FB9-90CA-24F59D6DFB99}" type="slidenum">
              <a:rPr lang="en-US">
                <a:solidFill>
                  <a:prstClr val="black"/>
                </a:solidFill>
                <a:latin typeface="Calibri" panose="020F0502020204030204"/>
              </a:rPr>
              <a:pPr defTabSz="933237">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1011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a blank screen shows like the one on the slide, this means that the applicant has not had a positive drug test or refusal in the past two years.</a:t>
            </a:r>
          </a:p>
          <a:p>
            <a:endParaRPr lang="en-US" sz="1400" dirty="0"/>
          </a:p>
        </p:txBody>
      </p:sp>
      <p:sp>
        <p:nvSpPr>
          <p:cNvPr id="4" name="Slide Number Placeholder 3"/>
          <p:cNvSpPr>
            <a:spLocks noGrp="1"/>
          </p:cNvSpPr>
          <p:nvPr>
            <p:ph type="sldNum" sz="quarter" idx="5"/>
          </p:nvPr>
        </p:nvSpPr>
        <p:spPr/>
        <p:txBody>
          <a:bodyPr/>
          <a:lstStyle/>
          <a:p>
            <a:fld id="{A59A9DE6-78D2-4FB9-90CA-24F59D6DFB99}" type="slidenum">
              <a:rPr lang="en-US" smtClean="0"/>
              <a:t>11</a:t>
            </a:fld>
            <a:endParaRPr lang="en-US" dirty="0"/>
          </a:p>
        </p:txBody>
      </p:sp>
    </p:spTree>
    <p:extLst>
      <p:ext uri="{BB962C8B-B14F-4D97-AF65-F5344CB8AC3E}">
        <p14:creationId xmlns:p14="http://schemas.microsoft.com/office/powerpoint/2010/main" val="224902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the applicant has tested positive in the past two years</a:t>
            </a:r>
            <a:r>
              <a:rPr lang="en-US" sz="1400" b="0" i="0" dirty="0">
                <a:solidFill>
                  <a:srgbClr val="000000"/>
                </a:solidFill>
                <a:effectLst/>
                <a:latin typeface="Inter"/>
              </a:rPr>
              <a:t>, you will receive a report similar to the one shown </a:t>
            </a:r>
            <a:r>
              <a:rPr lang="en-US" sz="1400" b="0" i="0" strike="noStrike" dirty="0">
                <a:solidFill>
                  <a:srgbClr val="000000"/>
                </a:solidFill>
                <a:effectLst/>
                <a:latin typeface="Inter"/>
              </a:rPr>
              <a:t>on the slide. </a:t>
            </a:r>
            <a:r>
              <a:rPr lang="en-US" sz="1400" b="0" i="0" dirty="0">
                <a:solidFill>
                  <a:srgbClr val="000000"/>
                </a:solidFill>
                <a:effectLst/>
                <a:latin typeface="Inter"/>
              </a:rPr>
              <a:t>It will display the donor's name and the donor ID number (based on whether you entered the social security number or CDL number), and the final column will indicate the disqualification period during which the applicant cannot work for the State of Georgia.</a:t>
            </a:r>
          </a:p>
          <a:p>
            <a:endParaRPr lang="en-US" sz="1400" dirty="0"/>
          </a:p>
          <a:p>
            <a:r>
              <a:rPr lang="en-US" sz="1400" dirty="0"/>
              <a:t>Please note: Once the disqualification period ends, which is two years, the applicant's name and information will automatically be removed from the system. </a:t>
            </a:r>
          </a:p>
          <a:p>
            <a:endParaRPr lang="en-US" sz="1400" dirty="0"/>
          </a:p>
          <a:p>
            <a:r>
              <a:rPr lang="en-US" sz="1400" dirty="0"/>
              <a:t>Again, If nothing shows up on this report, this means that the applicant has not tested positive for any drugs and is eligible to work. </a:t>
            </a:r>
          </a:p>
          <a:p>
            <a:pPr marL="0" indent="0">
              <a:buFont typeface="Wingdings" panose="05000000000000000000" pitchFamily="2" charset="2"/>
              <a:buNone/>
            </a:pPr>
            <a:endParaRPr lang="en-US" sz="1400" dirty="0"/>
          </a:p>
          <a:p>
            <a:pPr marL="0" indent="0">
              <a:buFont typeface="Wingdings" panose="05000000000000000000" pitchFamily="2" charset="2"/>
              <a:buNone/>
            </a:pPr>
            <a:endParaRPr lang="en-US" sz="1400" dirty="0"/>
          </a:p>
        </p:txBody>
      </p:sp>
      <p:sp>
        <p:nvSpPr>
          <p:cNvPr id="4" name="Slide Number Placeholder 3"/>
          <p:cNvSpPr>
            <a:spLocks noGrp="1"/>
          </p:cNvSpPr>
          <p:nvPr>
            <p:ph type="sldNum" sz="quarter" idx="5"/>
          </p:nvPr>
        </p:nvSpPr>
        <p:spPr/>
        <p:txBody>
          <a:bodyPr/>
          <a:lstStyle/>
          <a:p>
            <a:pPr defTabSz="933237">
              <a:defRPr/>
            </a:pPr>
            <a:fld id="{1008898A-C4F4-4CC7-9907-F011152931EA}" type="slidenum">
              <a:rPr lang="en-US">
                <a:solidFill>
                  <a:prstClr val="black"/>
                </a:solidFill>
                <a:latin typeface="Calibri" panose="020F0502020204030204"/>
              </a:rPr>
              <a:pPr defTabSz="93323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41996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This concludes the AVP training. If you have questions or need further assistance, please contact the HR-Policy unit or one of the Policy Analyst listed on the screen.</a:t>
            </a:r>
          </a:p>
        </p:txBody>
      </p:sp>
      <p:sp>
        <p:nvSpPr>
          <p:cNvPr id="4" name="Slide Number Placeholder 3"/>
          <p:cNvSpPr>
            <a:spLocks noGrp="1"/>
          </p:cNvSpPr>
          <p:nvPr>
            <p:ph type="sldNum" sz="quarter" idx="5"/>
          </p:nvPr>
        </p:nvSpPr>
        <p:spPr/>
        <p:txBody>
          <a:bodyPr/>
          <a:lstStyle/>
          <a:p>
            <a:fld id="{5BC652D6-33B8-4C55-BF3F-4C45F9064B2B}" type="slidenum">
              <a:rPr lang="en-US" smtClean="0"/>
              <a:t>13</a:t>
            </a:fld>
            <a:endParaRPr lang="en-US"/>
          </a:p>
        </p:txBody>
      </p:sp>
    </p:spTree>
    <p:extLst>
      <p:ext uri="{BB962C8B-B14F-4D97-AF65-F5344CB8AC3E}">
        <p14:creationId xmlns:p14="http://schemas.microsoft.com/office/powerpoint/2010/main" val="225429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i="1" dirty="0">
                <a:solidFill>
                  <a:srgbClr val="00B050"/>
                </a:solidFill>
                <a:latin typeface="+mn-lt"/>
              </a:rPr>
              <a:t>The Applicant Verification Portal (also known as the AVP) is a centralized platform that lists all state employees who have tested positive or refused drug testing in the last two years. The portal is located inside the Vault Health database.</a:t>
            </a:r>
          </a:p>
          <a:p>
            <a:endParaRPr lang="en-US" sz="1300" b="1" i="1" dirty="0">
              <a:solidFill>
                <a:srgbClr val="00B050"/>
              </a:solidFill>
              <a:latin typeface="+mn-lt"/>
            </a:endParaRPr>
          </a:p>
          <a:p>
            <a:pPr marL="285750" indent="-285750">
              <a:buFont typeface="Wingdings" panose="05000000000000000000" pitchFamily="2" charset="2"/>
              <a:buChar char="§"/>
            </a:pPr>
            <a:r>
              <a:rPr lang="en-US" sz="2000" b="1" i="1" dirty="0">
                <a:solidFill>
                  <a:srgbClr val="0E101A"/>
                </a:solidFill>
                <a:effectLst/>
              </a:rPr>
              <a:t>It is necessary that agencies use AVP. Once an offer for employment has been made, agency-designated personnel can open the AVP, enter the applicant’s social security number or CDL number, and the portal will show whether the applicant has tested positive for drugs in the past two years and whether the agency can move forward with the hiring process. </a:t>
            </a:r>
            <a:endParaRPr lang="en-US" sz="1300" b="1" i="1" dirty="0">
              <a:solidFill>
                <a:srgbClr val="00B050"/>
              </a:solidFill>
              <a:latin typeface="+mn-lt"/>
            </a:endParaRPr>
          </a:p>
          <a:p>
            <a:endParaRPr lang="en-US" sz="1300" dirty="0">
              <a:latin typeface="+mn-lt"/>
            </a:endParaRPr>
          </a:p>
          <a:p>
            <a:endParaRPr lang="en-US" dirty="0"/>
          </a:p>
        </p:txBody>
      </p:sp>
      <p:sp>
        <p:nvSpPr>
          <p:cNvPr id="4" name="Slide Number Placeholder 3"/>
          <p:cNvSpPr>
            <a:spLocks noGrp="1"/>
          </p:cNvSpPr>
          <p:nvPr>
            <p:ph type="sldNum" sz="quarter" idx="5"/>
          </p:nvPr>
        </p:nvSpPr>
        <p:spPr/>
        <p:txBody>
          <a:bodyPr/>
          <a:lstStyle/>
          <a:p>
            <a:pPr defTabSz="933237">
              <a:defRPr/>
            </a:pPr>
            <a:fld id="{5BC652D6-33B8-4C55-BF3F-4C45F9064B2B}" type="slidenum">
              <a:rPr lang="en-US">
                <a:solidFill>
                  <a:prstClr val="black"/>
                </a:solidFill>
                <a:latin typeface="Aptos" panose="02110004020202020204"/>
              </a:rPr>
              <a:pPr defTabSz="933237">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12091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B050"/>
                </a:solidFill>
                <a:latin typeface="Aptos" panose="020B0004020202020204" pitchFamily="34" charset="0"/>
              </a:rPr>
              <a:t>Notice on the screen shot </a:t>
            </a:r>
            <a:r>
              <a:rPr lang="en-US" sz="1200" b="1" i="1" strike="noStrike" dirty="0">
                <a:solidFill>
                  <a:srgbClr val="00B050"/>
                </a:solidFill>
                <a:latin typeface="Aptos" panose="020B0004020202020204" pitchFamily="34" charset="0"/>
              </a:rPr>
              <a:t>from sub-rule 21B</a:t>
            </a:r>
            <a:r>
              <a:rPr lang="en-US" sz="1200" b="1" i="1" dirty="0">
                <a:solidFill>
                  <a:srgbClr val="00B050"/>
                </a:solidFill>
                <a:latin typeface="Aptos" panose="020B0004020202020204" pitchFamily="34" charset="0"/>
              </a:rPr>
              <a:t>– An employee/applicant who tests positive for a drug test or refuses to test will be disqualified from working for State government for a period of two years. </a:t>
            </a:r>
            <a:r>
              <a:rPr lang="en-US" sz="1200" b="1" dirty="0">
                <a:solidFill>
                  <a:srgbClr val="FF0000"/>
                </a:solidFill>
                <a:effectLst/>
                <a:latin typeface="Aptos" panose="020B0004020202020204" pitchFamily="34" charset="0"/>
                <a:ea typeface="Aptos" panose="020B0004020202020204" pitchFamily="34" charset="0"/>
                <a:cs typeface="Aptos" panose="020B0004020202020204" pitchFamily="34" charset="0"/>
              </a:rPr>
              <a:t>Similar text about disqualification can be found in other sub-rules.</a:t>
            </a:r>
            <a:endParaRPr lang="en-US" sz="1200" b="1" i="1" dirty="0">
              <a:solidFill>
                <a:srgbClr val="00B050"/>
              </a:solidFill>
              <a:latin typeface="Aptos" panose="020B0004020202020204" pitchFamily="34" charset="0"/>
            </a:endParaRPr>
          </a:p>
          <a:p>
            <a:endParaRPr lang="en-US" sz="1200" b="1" i="1" dirty="0">
              <a:solidFill>
                <a:srgbClr val="00B050"/>
              </a:solidFill>
              <a:latin typeface="Aptos" panose="020B0004020202020204" pitchFamily="34" charset="0"/>
            </a:endParaRPr>
          </a:p>
          <a:p>
            <a:pPr marL="285750" indent="-285750">
              <a:buFont typeface="Wingdings" panose="05000000000000000000" pitchFamily="2" charset="2"/>
              <a:buChar char="§"/>
            </a:pPr>
            <a:r>
              <a:rPr lang="en-US" sz="1200" b="1" i="1" dirty="0">
                <a:solidFill>
                  <a:srgbClr val="00B050"/>
                </a:solidFill>
                <a:latin typeface="Aptos" panose="020B0004020202020204" pitchFamily="34" charset="0"/>
              </a:rPr>
              <a:t>Note that A Refusal means one of the following:</a:t>
            </a:r>
          </a:p>
          <a:p>
            <a:pPr marL="0" indent="0">
              <a:buFont typeface="Wingdings" panose="05000000000000000000" pitchFamily="2" charset="2"/>
              <a:buNone/>
            </a:pPr>
            <a:r>
              <a:rPr lang="en-US" sz="1200" b="1" i="1" dirty="0">
                <a:solidFill>
                  <a:srgbClr val="00B050"/>
                </a:solidFill>
                <a:latin typeface="Aptos" panose="020B0004020202020204" pitchFamily="34" charset="0"/>
              </a:rPr>
              <a:t>        ~ The employee/applicant refused to take the drug test.</a:t>
            </a:r>
          </a:p>
          <a:p>
            <a:pPr marL="0" indent="0">
              <a:buFont typeface="Wingdings" panose="05000000000000000000" pitchFamily="2" charset="2"/>
              <a:buNone/>
            </a:pPr>
            <a:r>
              <a:rPr lang="en-US" sz="1200" b="1" i="1" dirty="0">
                <a:solidFill>
                  <a:srgbClr val="00B050"/>
                </a:solidFill>
                <a:latin typeface="Aptos" panose="020B0004020202020204" pitchFamily="34" charset="0"/>
              </a:rPr>
              <a:t>        ~ The employee/applicant left the collection site without taking a drug test.</a:t>
            </a:r>
          </a:p>
          <a:p>
            <a:pPr marL="0" indent="0">
              <a:buFont typeface="Wingdings" panose="05000000000000000000" pitchFamily="2" charset="2"/>
              <a:buNone/>
            </a:pPr>
            <a:r>
              <a:rPr lang="en-US" sz="1200" b="1" i="1" dirty="0">
                <a:solidFill>
                  <a:srgbClr val="00B050"/>
                </a:solidFill>
                <a:latin typeface="Aptos" panose="020B0004020202020204" pitchFamily="34" charset="0"/>
              </a:rPr>
              <a:t>        ~ The employee/applicant attempted to substitute their urine with synthetic urine or urine from an animal or</a:t>
            </a:r>
          </a:p>
          <a:p>
            <a:pPr marL="0" indent="0">
              <a:buFont typeface="Wingdings" panose="05000000000000000000" pitchFamily="2" charset="2"/>
              <a:buNone/>
            </a:pPr>
            <a:r>
              <a:rPr lang="en-US" sz="1200" b="1" i="1" dirty="0">
                <a:solidFill>
                  <a:srgbClr val="00B050"/>
                </a:solidFill>
                <a:latin typeface="Aptos" panose="020B0004020202020204" pitchFamily="34" charset="0"/>
              </a:rPr>
              <a:t>            another human being which is referred to as ”substituted” on your results page, </a:t>
            </a:r>
            <a:r>
              <a:rPr lang="en-US" sz="1200" b="1" i="1" u="sng" dirty="0">
                <a:solidFill>
                  <a:srgbClr val="00B050"/>
                </a:solidFill>
                <a:latin typeface="Aptos" panose="020B0004020202020204" pitchFamily="34" charset="0"/>
              </a:rPr>
              <a:t>or</a:t>
            </a:r>
          </a:p>
          <a:p>
            <a:pPr marL="0" indent="0">
              <a:buFont typeface="Wingdings" panose="05000000000000000000" pitchFamily="2" charset="2"/>
              <a:buNone/>
            </a:pPr>
            <a:r>
              <a:rPr lang="en-US" sz="1200" b="1" i="1" dirty="0">
                <a:solidFill>
                  <a:srgbClr val="00B050"/>
                </a:solidFill>
                <a:latin typeface="Aptos" panose="020B0004020202020204" pitchFamily="34" charset="0"/>
              </a:rPr>
              <a:t>        ~ When an employee/applicant added something to their urine to disguise the drugs in their system, such as</a:t>
            </a:r>
          </a:p>
          <a:p>
            <a:pPr marL="0" indent="0">
              <a:buFont typeface="Wingdings" panose="05000000000000000000" pitchFamily="2" charset="2"/>
              <a:buNone/>
            </a:pPr>
            <a:r>
              <a:rPr lang="en-US" sz="1200" b="1" i="1" dirty="0">
                <a:solidFill>
                  <a:srgbClr val="00B050"/>
                </a:solidFill>
                <a:latin typeface="Aptos" panose="020B0004020202020204" pitchFamily="34" charset="0"/>
              </a:rPr>
              <a:t>            bleach, salt, or detergent. This is referred to as an “Adulterated” result.</a:t>
            </a:r>
          </a:p>
          <a:p>
            <a:pPr marL="0" indent="0">
              <a:buFont typeface="Wingdings" panose="05000000000000000000" pitchFamily="2" charset="2"/>
              <a:buNone/>
            </a:pPr>
            <a:endParaRPr lang="en-US" sz="1400" b="1" i="1" dirty="0">
              <a:solidFill>
                <a:srgbClr val="00B050"/>
              </a:solidFill>
            </a:endParaRPr>
          </a:p>
          <a:p>
            <a:pPr marL="0" indent="0">
              <a:buFont typeface="Wingdings" panose="05000000000000000000" pitchFamily="2" charset="2"/>
              <a:buNone/>
            </a:pPr>
            <a:endParaRPr lang="en-US" sz="1400" b="1" i="1" dirty="0">
              <a:solidFill>
                <a:srgbClr val="00B050"/>
              </a:solidFill>
            </a:endParaRPr>
          </a:p>
          <a:p>
            <a:pPr marL="0" indent="0">
              <a:buFont typeface="Wingdings" panose="05000000000000000000" pitchFamily="2" charset="2"/>
              <a:buNone/>
            </a:pPr>
            <a:endParaRPr lang="en-US" sz="1400" b="1" i="1" dirty="0">
              <a:solidFill>
                <a:srgbClr val="00B050"/>
              </a:solidFill>
            </a:endParaRPr>
          </a:p>
          <a:p>
            <a:pPr marL="0" indent="0">
              <a:buFont typeface="Wingdings" panose="05000000000000000000" pitchFamily="2" charset="2"/>
              <a:buNone/>
            </a:pPr>
            <a:endParaRPr lang="en-US" sz="1400" b="1" i="1" dirty="0">
              <a:solidFill>
                <a:srgbClr val="00B050"/>
              </a:solidFill>
            </a:endParaRPr>
          </a:p>
          <a:p>
            <a:pPr marL="0" indent="0">
              <a:buFont typeface="Wingdings" panose="05000000000000000000" pitchFamily="2" charset="2"/>
              <a:buNone/>
            </a:pPr>
            <a:endParaRPr lang="en-US" sz="1400" b="1" i="1" dirty="0">
              <a:solidFill>
                <a:srgbClr val="00B050"/>
              </a:solidFill>
            </a:endParaRPr>
          </a:p>
          <a:p>
            <a:pPr marL="0" indent="0">
              <a:buFont typeface="Wingdings" panose="05000000000000000000" pitchFamily="2" charset="2"/>
              <a:buNone/>
            </a:pPr>
            <a:endParaRPr lang="en-US" sz="1400" b="1" i="1"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5BC652D6-33B8-4C55-BF3F-4C45F9064B2B}" type="slidenum">
              <a:rPr lang="en-US" smtClean="0"/>
              <a:t>3</a:t>
            </a:fld>
            <a:endParaRPr lang="en-US"/>
          </a:p>
        </p:txBody>
      </p:sp>
    </p:spTree>
    <p:extLst>
      <p:ext uri="{BB962C8B-B14F-4D97-AF65-F5344CB8AC3E}">
        <p14:creationId xmlns:p14="http://schemas.microsoft.com/office/powerpoint/2010/main" val="284225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sz="1400" b="1" i="1" kern="100" dirty="0">
              <a:solidFill>
                <a:srgbClr val="00B050"/>
              </a:solidFill>
              <a:latin typeface="Aptos" panose="020B0004020202020204" pitchFamily="34" charset="0"/>
              <a:ea typeface="Aptos" panose="020B0004020202020204" pitchFamily="34" charset="0"/>
              <a:cs typeface="Times New Roman" panose="02020603050405020304" pitchFamily="18" charset="0"/>
            </a:endParaRPr>
          </a:p>
          <a:p>
            <a:pPr defTabSz="933237">
              <a:defRPr/>
            </a:pPr>
            <a:r>
              <a:rPr lang="en-US" sz="1800" kern="100" dirty="0">
                <a:latin typeface="Aptos" panose="020B0004020202020204" pitchFamily="34" charset="0"/>
                <a:ea typeface="Aptos" panose="020B0004020202020204" pitchFamily="34" charset="0"/>
                <a:cs typeface="Times New Roman" panose="02020603050405020304" pitchFamily="18" charset="0"/>
              </a:rPr>
              <a:t>The image on this slide shows text from State Personnel Board Rule 6, </a:t>
            </a:r>
            <a:r>
              <a:rPr lang="en-US" sz="1800" i="1" kern="100" dirty="0">
                <a:latin typeface="Aptos" panose="020B0004020202020204" pitchFamily="34" charset="0"/>
                <a:ea typeface="Aptos" panose="020B0004020202020204" pitchFamily="34" charset="0"/>
                <a:cs typeface="Times New Roman" panose="02020603050405020304" pitchFamily="18" charset="0"/>
              </a:rPr>
              <a:t>Recruiting, Screening and Hiring. </a:t>
            </a:r>
            <a:r>
              <a:rPr lang="en-US" sz="1800" i="0" kern="100" dirty="0">
                <a:latin typeface="Aptos" panose="020B0004020202020204" pitchFamily="34" charset="0"/>
                <a:ea typeface="Aptos" panose="020B0004020202020204" pitchFamily="34" charset="0"/>
                <a:cs typeface="Times New Roman" panose="02020603050405020304" pitchFamily="18" charset="0"/>
              </a:rPr>
              <a:t>This </a:t>
            </a:r>
            <a:r>
              <a:rPr lang="en-US" sz="1800" kern="100" dirty="0">
                <a:latin typeface="Aptos" panose="020B0004020202020204" pitchFamily="34" charset="0"/>
                <a:ea typeface="Aptos" panose="020B0004020202020204" pitchFamily="34" charset="0"/>
                <a:cs typeface="Times New Roman" panose="02020603050405020304" pitchFamily="18" charset="0"/>
              </a:rPr>
              <a:t>rule speaks to the importance of proper screening to ensure effective hiring. </a:t>
            </a:r>
            <a:endParaRPr lang="en-US" dirty="0"/>
          </a:p>
        </p:txBody>
      </p:sp>
      <p:sp>
        <p:nvSpPr>
          <p:cNvPr id="4" name="Slide Number Placeholder 3"/>
          <p:cNvSpPr>
            <a:spLocks noGrp="1"/>
          </p:cNvSpPr>
          <p:nvPr>
            <p:ph type="sldNum" sz="quarter" idx="5"/>
          </p:nvPr>
        </p:nvSpPr>
        <p:spPr/>
        <p:txBody>
          <a:bodyPr/>
          <a:lstStyle/>
          <a:p>
            <a:fld id="{5BC652D6-33B8-4C55-BF3F-4C45F9064B2B}" type="slidenum">
              <a:rPr lang="en-US" smtClean="0"/>
              <a:t>4</a:t>
            </a:fld>
            <a:endParaRPr lang="en-US"/>
          </a:p>
        </p:txBody>
      </p:sp>
    </p:spTree>
    <p:extLst>
      <p:ext uri="{BB962C8B-B14F-4D97-AF65-F5344CB8AC3E}">
        <p14:creationId xmlns:p14="http://schemas.microsoft.com/office/powerpoint/2010/main" val="116598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effectLst/>
                <a:latin typeface="+mn-lt"/>
                <a:ea typeface="Aptos" panose="020B0004020202020204" pitchFamily="34" charset="0"/>
                <a:cs typeface="Aptos" panose="020B0004020202020204" pitchFamily="34" charset="0"/>
              </a:rPr>
              <a:t>This slide shows a screenshot of the statewide policy titled “Applicant Screening and Reference Checks for Current or Former State of Georgia Employees.” This statewide policy can be found on the DOAS website at the link listed at the bottom of the slide. The specific path for locating the policy is also listed on the slide. Notice that the highlighted text on the screen explains the hiring agency’s responsibility to use the AVP to ensure that there is not an active disqualification. </a:t>
            </a:r>
          </a:p>
          <a:p>
            <a:endParaRPr lang="en-US" dirty="0"/>
          </a:p>
        </p:txBody>
      </p:sp>
      <p:sp>
        <p:nvSpPr>
          <p:cNvPr id="4" name="Slide Number Placeholder 3"/>
          <p:cNvSpPr>
            <a:spLocks noGrp="1"/>
          </p:cNvSpPr>
          <p:nvPr>
            <p:ph type="sldNum" sz="quarter" idx="5"/>
          </p:nvPr>
        </p:nvSpPr>
        <p:spPr/>
        <p:txBody>
          <a:bodyPr/>
          <a:lstStyle/>
          <a:p>
            <a:fld id="{5BC652D6-33B8-4C55-BF3F-4C45F9064B2B}" type="slidenum">
              <a:rPr lang="en-US" smtClean="0"/>
              <a:t>5</a:t>
            </a:fld>
            <a:endParaRPr lang="en-US"/>
          </a:p>
        </p:txBody>
      </p:sp>
    </p:spTree>
    <p:extLst>
      <p:ext uri="{BB962C8B-B14F-4D97-AF65-F5344CB8AC3E}">
        <p14:creationId xmlns:p14="http://schemas.microsoft.com/office/powerpoint/2010/main" val="376112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type Vaulthealth.com into your web browser. From the home screen, click on FOR CLIENTS. Next, you’ll click on “Workforce Screening” to access the Applicant Verification Portal (AVP). </a:t>
            </a:r>
          </a:p>
          <a:p>
            <a:endParaRPr lang="en-US" dirty="0"/>
          </a:p>
        </p:txBody>
      </p:sp>
      <p:sp>
        <p:nvSpPr>
          <p:cNvPr id="4" name="Slide Number Placeholder 3"/>
          <p:cNvSpPr>
            <a:spLocks noGrp="1"/>
          </p:cNvSpPr>
          <p:nvPr>
            <p:ph type="sldNum" sz="quarter" idx="5"/>
          </p:nvPr>
        </p:nvSpPr>
        <p:spPr/>
        <p:txBody>
          <a:bodyPr/>
          <a:lstStyle/>
          <a:p>
            <a:fld id="{8CFCFB0B-24DA-4571-B640-320CFE5C7366}" type="slidenum">
              <a:rPr lang="en-US" smtClean="0"/>
              <a:t>6</a:t>
            </a:fld>
            <a:endParaRPr lang="en-US"/>
          </a:p>
        </p:txBody>
      </p:sp>
    </p:spTree>
    <p:extLst>
      <p:ext uri="{BB962C8B-B14F-4D97-AF65-F5344CB8AC3E}">
        <p14:creationId xmlns:p14="http://schemas.microsoft.com/office/powerpoint/2010/main" val="425303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defTabSz="933237">
              <a:lnSpc>
                <a:spcPct val="200000"/>
              </a:lnSpc>
              <a:spcAft>
                <a:spcPts val="816"/>
              </a:spcAft>
              <a:defRPr/>
            </a:pPr>
            <a:r>
              <a:rPr lang="en-US" sz="1400" b="1" i="1" dirty="0">
                <a:solidFill>
                  <a:srgbClr val="00B050"/>
                </a:solidFill>
              </a:rPr>
              <a:t>This is a screenshot of the first page of the Vault Health database. There are four quadrants here.</a:t>
            </a:r>
          </a:p>
          <a:p>
            <a:pPr marL="519059" indent="-285750" defTabSz="933237">
              <a:lnSpc>
                <a:spcPct val="200000"/>
              </a:lnSpc>
              <a:spcAft>
                <a:spcPts val="816"/>
              </a:spcAft>
              <a:buFont typeface="Wingdings" panose="05000000000000000000" pitchFamily="2" charset="2"/>
              <a:buChar char="§"/>
              <a:defRPr/>
            </a:pPr>
            <a:r>
              <a:rPr lang="en-US" sz="1400" b="1" i="1" dirty="0">
                <a:solidFill>
                  <a:srgbClr val="00B050"/>
                </a:solidFill>
              </a:rPr>
              <a:t>To get to the Applicant Verification Portal, look at the bottom quadrant on the left-hand side. </a:t>
            </a:r>
          </a:p>
          <a:p>
            <a:pPr marL="519059" indent="-285750" defTabSz="933237">
              <a:lnSpc>
                <a:spcPct val="200000"/>
              </a:lnSpc>
              <a:spcAft>
                <a:spcPts val="816"/>
              </a:spcAft>
              <a:buFont typeface="Wingdings" panose="05000000000000000000" pitchFamily="2" charset="2"/>
              <a:buChar char="§"/>
              <a:defRPr/>
            </a:pPr>
            <a:r>
              <a:rPr lang="en-US" sz="1400" b="1" i="1" dirty="0">
                <a:solidFill>
                  <a:srgbClr val="00B050"/>
                </a:solidFill>
              </a:rPr>
              <a:t>Notice that there’s a red arrow indicating where the AVP link is located.</a:t>
            </a:r>
          </a:p>
          <a:p>
            <a:pPr marL="519059" indent="-285750" defTabSz="933237">
              <a:lnSpc>
                <a:spcPct val="200000"/>
              </a:lnSpc>
              <a:spcAft>
                <a:spcPts val="816"/>
              </a:spcAft>
              <a:buFont typeface="Wingdings" panose="05000000000000000000" pitchFamily="2" charset="2"/>
              <a:buChar char="§"/>
              <a:defRPr/>
            </a:pPr>
            <a:r>
              <a:rPr lang="en-US" sz="1400" b="1" i="1" dirty="0">
                <a:solidFill>
                  <a:srgbClr val="00B050"/>
                </a:solidFill>
              </a:rPr>
              <a:t>You will click this link to go to open the AVP. </a:t>
            </a:r>
          </a:p>
          <a:p>
            <a:pPr marL="519059" indent="-285750" defTabSz="933237">
              <a:lnSpc>
                <a:spcPct val="200000"/>
              </a:lnSpc>
              <a:spcAft>
                <a:spcPts val="816"/>
              </a:spcAft>
              <a:buFont typeface="Wingdings" panose="05000000000000000000" pitchFamily="2" charset="2"/>
              <a:buChar char="§"/>
              <a:defRPr/>
            </a:pPr>
            <a:r>
              <a:rPr lang="en-US" sz="1400" b="1" i="1" dirty="0">
                <a:solidFill>
                  <a:srgbClr val="00B050"/>
                </a:solidFill>
              </a:rPr>
              <a:t>Also noticed that the content title of the AVP here is “Applicant Check.”</a:t>
            </a:r>
          </a:p>
          <a:p>
            <a:pPr marL="233309" indent="0" defTabSz="933237">
              <a:lnSpc>
                <a:spcPct val="200000"/>
              </a:lnSpc>
              <a:spcAft>
                <a:spcPts val="816"/>
              </a:spcAft>
              <a:buFont typeface="Wingdings" panose="05000000000000000000" pitchFamily="2" charset="2"/>
              <a:buNone/>
              <a:defRPr/>
            </a:pPr>
            <a:endParaRPr lang="en-US" sz="1400" b="1" i="1" dirty="0">
              <a:solidFill>
                <a:srgbClr val="00B050"/>
              </a:solidFill>
            </a:endParaRPr>
          </a:p>
          <a:p>
            <a:pPr marL="233309" defTabSz="933237">
              <a:lnSpc>
                <a:spcPct val="200000"/>
              </a:lnSpc>
              <a:spcAft>
                <a:spcPts val="816"/>
              </a:spcAft>
              <a:defRPr/>
            </a:pPr>
            <a:endParaRPr lang="en-US" sz="1400" b="1" i="1" dirty="0">
              <a:solidFill>
                <a:srgbClr val="00B050"/>
              </a:solidFill>
            </a:endParaRPr>
          </a:p>
          <a:p>
            <a:pPr marL="233309" defTabSz="933237">
              <a:lnSpc>
                <a:spcPct val="200000"/>
              </a:lnSpc>
              <a:spcAft>
                <a:spcPts val="816"/>
              </a:spcAft>
              <a:defRPr/>
            </a:pPr>
            <a:endParaRPr lang="en-US" dirty="0"/>
          </a:p>
          <a:p>
            <a:pPr marL="233309" defTabSz="933237">
              <a:lnSpc>
                <a:spcPct val="200000"/>
              </a:lnSpc>
              <a:spcAft>
                <a:spcPts val="816"/>
              </a:spcAft>
              <a:defRPr/>
            </a:pPr>
            <a:endParaRPr lang="en-US" dirty="0"/>
          </a:p>
        </p:txBody>
      </p:sp>
      <p:sp>
        <p:nvSpPr>
          <p:cNvPr id="4" name="Slide Number Placeholder 3"/>
          <p:cNvSpPr>
            <a:spLocks noGrp="1"/>
          </p:cNvSpPr>
          <p:nvPr>
            <p:ph type="sldNum" sz="quarter" idx="5"/>
          </p:nvPr>
        </p:nvSpPr>
        <p:spPr>
          <a:xfrm>
            <a:off x="3978132" y="8867190"/>
            <a:ext cx="3043343" cy="467071"/>
          </a:xfrm>
        </p:spPr>
        <p:txBody>
          <a:bodyPr/>
          <a:lstStyle/>
          <a:p>
            <a:pPr defTabSz="933237">
              <a:defRPr/>
            </a:pPr>
            <a:fld id="{1008898A-C4F4-4CC7-9907-F011152931EA}" type="slidenum">
              <a:rPr lang="en-US">
                <a:solidFill>
                  <a:prstClr val="black"/>
                </a:solidFill>
                <a:latin typeface="Calibri" panose="020F0502020204030204"/>
              </a:rPr>
              <a:pPr defTabSz="93323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82637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Wingdings" panose="05000000000000000000" pitchFamily="2" charset="2"/>
              <a:buChar char="§"/>
              <a:defRPr/>
            </a:pPr>
            <a:r>
              <a:rPr lang="en-US" sz="1400" b="1" i="1" dirty="0"/>
              <a:t>This is an enlarged screenshot of the quadrant showing the location of the AVP.</a:t>
            </a:r>
          </a:p>
          <a:p>
            <a:pPr defTabSz="933237">
              <a:defRPr/>
            </a:pPr>
            <a:r>
              <a:rPr lang="en-US" sz="1400" b="1" i="1" dirty="0"/>
              <a:t> </a:t>
            </a:r>
          </a:p>
        </p:txBody>
      </p:sp>
      <p:sp>
        <p:nvSpPr>
          <p:cNvPr id="4" name="Slide Number Placeholder 3"/>
          <p:cNvSpPr>
            <a:spLocks noGrp="1"/>
          </p:cNvSpPr>
          <p:nvPr>
            <p:ph type="sldNum" sz="quarter" idx="5"/>
          </p:nvPr>
        </p:nvSpPr>
        <p:spPr/>
        <p:txBody>
          <a:bodyPr/>
          <a:lstStyle/>
          <a:p>
            <a:pPr defTabSz="933237">
              <a:defRPr/>
            </a:pPr>
            <a:fld id="{1008898A-C4F4-4CC7-9907-F011152931EA}" type="slidenum">
              <a:rPr lang="en-US">
                <a:solidFill>
                  <a:prstClr val="black"/>
                </a:solidFill>
                <a:latin typeface="Calibri" panose="020F0502020204030204"/>
              </a:rPr>
              <a:pPr defTabSz="9332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75053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US" sz="1400" dirty="0"/>
              <a:t>When you click on the link for “Applicant Check,” the following screen will appear. You'll be asked to enter a social security number or CDL number. Either number will work. Most agencies enter the employee/applicant’s social security number. </a:t>
            </a:r>
          </a:p>
        </p:txBody>
      </p:sp>
      <p:sp>
        <p:nvSpPr>
          <p:cNvPr id="4" name="Slide Number Placeholder 3"/>
          <p:cNvSpPr>
            <a:spLocks noGrp="1"/>
          </p:cNvSpPr>
          <p:nvPr>
            <p:ph type="sldNum" sz="quarter" idx="5"/>
          </p:nvPr>
        </p:nvSpPr>
        <p:spPr/>
        <p:txBody>
          <a:bodyPr/>
          <a:lstStyle/>
          <a:p>
            <a:pPr defTabSz="933237">
              <a:defRPr/>
            </a:pPr>
            <a:fld id="{1008898A-C4F4-4CC7-9907-F011152931EA}" type="slidenum">
              <a:rPr lang="en-US">
                <a:solidFill>
                  <a:prstClr val="black"/>
                </a:solidFill>
                <a:latin typeface="Calibri" panose="020F0502020204030204"/>
              </a:rPr>
              <a:pPr defTabSz="9332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458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93C8-8716-4448-B82C-FC79C9402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4E010-586F-4630-AE8A-DDCD35866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AD45B1-1488-4554-AFE1-7E559C3A064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0F8906F-9884-4792-8544-51CB0D09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30749-5952-4BB0-8E76-FFA1E06F47BD}"/>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00558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E99E-0481-43C3-A361-DBC3DCD4F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3954B-44EA-4FB3-BF7A-6A66FE53DE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167EB-8820-4AA6-9AC8-44CEB0D14932}"/>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36B1186A-E9A1-482A-BEF2-1408A7623D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21E66B-D7E8-4DA0-B6A3-100FF9595A69}"/>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26132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F824F-42EA-47BE-B698-D5AB57F6E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1A526-B9BD-467D-AEF5-537AC67A1F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90D19-C020-475E-A66A-62C5B3E808A9}"/>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86FD898-912A-4191-A4FD-A976C0A61D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2BCDB2-1499-4360-80F3-E0A2D4843585}"/>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36943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r="6086"/>
          <a:stretch/>
        </p:blipFill>
        <p:spPr>
          <a:xfrm>
            <a:off x="-1" y="0"/>
            <a:ext cx="12192001"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7112000" y="2492375"/>
            <a:ext cx="5080000" cy="76200"/>
          </a:xfrm>
          <a:prstGeom prst="rect">
            <a:avLst/>
          </a:prstGeom>
        </p:spPr>
      </p:pic>
      <p:sp>
        <p:nvSpPr>
          <p:cNvPr id="18" name="Text Placeholder 17"/>
          <p:cNvSpPr>
            <a:spLocks noGrp="1"/>
          </p:cNvSpPr>
          <p:nvPr>
            <p:ph type="body" sz="quarter" idx="10" hasCustomPrompt="1"/>
          </p:nvPr>
        </p:nvSpPr>
        <p:spPr>
          <a:xfrm>
            <a:off x="5888567" y="3162300"/>
            <a:ext cx="5327651"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609601" y="2593976"/>
            <a:ext cx="10606617"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3" name="Text Placeholder 17"/>
          <p:cNvSpPr>
            <a:spLocks noGrp="1"/>
          </p:cNvSpPr>
          <p:nvPr>
            <p:ph type="body" sz="quarter" idx="11" hasCustomPrompt="1"/>
          </p:nvPr>
        </p:nvSpPr>
        <p:spPr>
          <a:xfrm>
            <a:off x="5865291" y="2070101"/>
            <a:ext cx="5327651"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Human Resources Administration</a:t>
            </a:r>
          </a:p>
        </p:txBody>
      </p:sp>
    </p:spTree>
    <p:extLst>
      <p:ext uri="{BB962C8B-B14F-4D97-AF65-F5344CB8AC3E}">
        <p14:creationId xmlns:p14="http://schemas.microsoft.com/office/powerpoint/2010/main" val="269871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93C8-8716-4448-B82C-FC79C94022B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94E010-586F-4630-AE8A-DDCD3586638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AD45B1-1488-4554-AFE1-7E559C3A064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0F8906F-9884-4792-8544-51CB0D09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30749-5952-4BB0-8E76-FFA1E06F47BD}"/>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43155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737E-4240-46BE-995E-4B4DE9352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806FDB-C3CC-4396-9F23-21F05DE79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96615-71A5-4EB5-9F5C-92785371BC2A}"/>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7710570-D3B9-41ED-8EED-34E54D083C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C7920C-535E-4432-A09C-9B9B22A84903}"/>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4268866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2FC9-2330-464D-9438-46A8E9C3A1F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E8117DE-4E13-4BDC-9080-E2C691B47D1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E741C-37D6-4334-8F4A-7449A67EA8CF}"/>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C7FCC5FA-0547-4043-B20B-8E077901F3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7D8884-D351-4AD8-974A-70D2DF4BF26C}"/>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5955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BE13-55D6-427B-A4D7-D122D4E37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13331-B8CB-4241-AD66-426375EF6F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B48D5-BC0A-458F-BC76-024CFFB64E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D2FE2-AE21-4561-BFC9-DC259BFF4FAF}"/>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4DA95A86-207E-413B-BC61-25CFA317DD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E961AC-0334-45AE-B4CE-CF84CF2D6D1F}"/>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106109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218F-E02E-46FA-B075-E4DABEB1A00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C0F8B-095A-4213-84C6-BBAFA31FCF9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F8908-7590-4F6F-88F4-C07785A9C3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1BFECD-132E-4784-B3B8-A463C45B434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25F8ED0-7B26-4BF7-8A53-BD7A14564C3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6DC99A-973D-441E-8268-4F6CD67461CC}"/>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8" name="Footer Placeholder 7">
            <a:extLst>
              <a:ext uri="{FF2B5EF4-FFF2-40B4-BE49-F238E27FC236}">
                <a16:creationId xmlns:a16="http://schemas.microsoft.com/office/drawing/2014/main" id="{68133235-23FF-41A2-AB9D-B989C136D4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7CB24C-72F4-41D4-AC30-B235EDFEDFF6}"/>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417272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3FDE-8BD3-4E51-8B20-5F4E9ABBA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C807D-21B7-47D0-965F-A10F277D284A}"/>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4" name="Footer Placeholder 3">
            <a:extLst>
              <a:ext uri="{FF2B5EF4-FFF2-40B4-BE49-F238E27FC236}">
                <a16:creationId xmlns:a16="http://schemas.microsoft.com/office/drawing/2014/main" id="{947BAE5E-9E01-4977-BAEB-D0DC2E576D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170FFDC-E468-46BE-8F03-0EEA528E16AF}"/>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178885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2F000-DC10-46F4-8479-22408004DCA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3" name="Footer Placeholder 2">
            <a:extLst>
              <a:ext uri="{FF2B5EF4-FFF2-40B4-BE49-F238E27FC236}">
                <a16:creationId xmlns:a16="http://schemas.microsoft.com/office/drawing/2014/main" id="{61504958-9E83-4825-82DC-0FF16A2A7D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E040C1-DA41-47D7-B7BB-018EB37D246B}"/>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53664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737E-4240-46BE-995E-4B4DE9352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806FDB-C3CC-4396-9F23-21F05DE79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96615-71A5-4EB5-9F5C-92785371BC2A}"/>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7710570-D3B9-41ED-8EED-34E54D083C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C7920C-535E-4432-A09C-9B9B22A84903}"/>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900957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D683-B676-4725-8E65-009B4F82C45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B86BF2-5AD0-4084-85C6-5D2B47F489F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C5EF66-6DAA-4A8A-8614-D2C19F35684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F2D16B-BFCA-4682-8E4B-4ADDD9CF8D58}"/>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B26C2C10-8329-472B-A0B0-42FE7D8D59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DE2708-798C-4BCF-9B44-988EDBACFA84}"/>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534807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0F94-62D2-4CF1-8546-D62C9320E25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D548AFB-3A4E-4B41-B5F6-CEDBA13A54B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5025844-FAA9-40F3-88EA-C095D628B1E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6F2214-3ABB-4510-A75A-021C62CC54E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23530CC8-7B71-4DB2-8290-B09D813502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15760F-8397-449C-8285-DDBA906DEAFD}"/>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1660788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E99E-0481-43C3-A361-DBC3DCD4F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3954B-44EA-4FB3-BF7A-6A66FE53DE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167EB-8820-4AA6-9AC8-44CEB0D14932}"/>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36B1186A-E9A1-482A-BEF2-1408A7623D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21E66B-D7E8-4DA0-B6A3-100FF9595A69}"/>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920930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F824F-42EA-47BE-B698-D5AB57F6EA6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1A526-B9BD-467D-AEF5-537AC67A1FE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90D19-C020-475E-A66A-62C5B3E808A9}"/>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986FD898-912A-4191-A4FD-A976C0A61D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2BCDB2-1499-4360-80F3-E0A2D4843585}"/>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4180255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r="6086"/>
          <a:stretch/>
        </p:blipFill>
        <p:spPr>
          <a:xfrm>
            <a:off x="-1" y="0"/>
            <a:ext cx="12192001"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7112000" y="2492375"/>
            <a:ext cx="5080000" cy="76200"/>
          </a:xfrm>
          <a:prstGeom prst="rect">
            <a:avLst/>
          </a:prstGeom>
        </p:spPr>
      </p:pic>
      <p:sp>
        <p:nvSpPr>
          <p:cNvPr id="18" name="Text Placeholder 17"/>
          <p:cNvSpPr>
            <a:spLocks noGrp="1"/>
          </p:cNvSpPr>
          <p:nvPr>
            <p:ph type="body" sz="quarter" idx="10" hasCustomPrompt="1"/>
          </p:nvPr>
        </p:nvSpPr>
        <p:spPr>
          <a:xfrm>
            <a:off x="5888567" y="3162300"/>
            <a:ext cx="5327651"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609601" y="2593976"/>
            <a:ext cx="10606617"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3" name="Text Placeholder 17"/>
          <p:cNvSpPr>
            <a:spLocks noGrp="1"/>
          </p:cNvSpPr>
          <p:nvPr>
            <p:ph type="body" sz="quarter" idx="11" hasCustomPrompt="1"/>
          </p:nvPr>
        </p:nvSpPr>
        <p:spPr>
          <a:xfrm>
            <a:off x="5865291" y="2070101"/>
            <a:ext cx="5327651"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Human Resources Administration</a:t>
            </a:r>
          </a:p>
        </p:txBody>
      </p:sp>
    </p:spTree>
    <p:extLst>
      <p:ext uri="{BB962C8B-B14F-4D97-AF65-F5344CB8AC3E}">
        <p14:creationId xmlns:p14="http://schemas.microsoft.com/office/powerpoint/2010/main" val="195040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9821333" y="6356351"/>
            <a:ext cx="1761067"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3154715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2"/>
          <p:cNvSpPr>
            <a:spLocks noGrp="1"/>
          </p:cNvSpPr>
          <p:nvPr>
            <p:ph idx="1"/>
          </p:nvPr>
        </p:nvSpPr>
        <p:spPr>
          <a:xfrm>
            <a:off x="4165600" y="1600201"/>
            <a:ext cx="7416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Picture Placeholder 10"/>
          <p:cNvSpPr>
            <a:spLocks noGrp="1"/>
          </p:cNvSpPr>
          <p:nvPr>
            <p:ph type="pic" sz="quarter" idx="13"/>
          </p:nvPr>
        </p:nvSpPr>
        <p:spPr>
          <a:xfrm>
            <a:off x="609600" y="1600200"/>
            <a:ext cx="3302000" cy="2057400"/>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0" name="Rectangle 9"/>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1462512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9821333" y="6356351"/>
            <a:ext cx="1761067"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2" name="Rectangle 11"/>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4097870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Slide Number Placeholder 6"/>
          <p:cNvSpPr>
            <a:spLocks noGrp="1"/>
          </p:cNvSpPr>
          <p:nvPr>
            <p:ph type="sldNum" sz="quarter" idx="12"/>
          </p:nvPr>
        </p:nvSpPr>
        <p:spPr>
          <a:xfrm>
            <a:off x="9821333" y="6356351"/>
            <a:ext cx="1761067"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4" name="Rectangle 13"/>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1554644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9E24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Title 4"/>
          <p:cNvSpPr>
            <a:spLocks noGrp="1"/>
          </p:cNvSpPr>
          <p:nvPr>
            <p:ph type="title" hasCustomPrompt="1"/>
          </p:nvPr>
        </p:nvSpPr>
        <p:spPr>
          <a:xfrm>
            <a:off x="609600" y="276860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3568700"/>
            <a:ext cx="109728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425578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2FC9-2330-464D-9438-46A8E9C3A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117DE-4E13-4BDC-9080-E2C691B47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E741C-37D6-4334-8F4A-7449A67EA8CF}"/>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C7FCC5FA-0547-4043-B20B-8E077901F3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7D8884-D351-4AD8-974A-70D2DF4BF26C}"/>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3527081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Slide Number Placeholder 6"/>
          <p:cNvSpPr>
            <a:spLocks noGrp="1"/>
          </p:cNvSpPr>
          <p:nvPr>
            <p:ph type="sldNum" sz="quarter" idx="12"/>
          </p:nvPr>
        </p:nvSpPr>
        <p:spPr>
          <a:xfrm>
            <a:off x="9821333" y="6356351"/>
            <a:ext cx="1761067"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123909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9821333" y="6356351"/>
            <a:ext cx="1761067"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0" name="Rectangle 9"/>
          <p:cNvSpPr/>
          <p:nvPr userDrawn="1"/>
        </p:nvSpPr>
        <p:spPr>
          <a:xfrm>
            <a:off x="9821333" y="6794500"/>
            <a:ext cx="1761067"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division-bar-title.jpg"/>
          <p:cNvPicPr>
            <a:picLocks noChangeAspect="1"/>
          </p:cNvPicPr>
          <p:nvPr userDrawn="1"/>
        </p:nvPicPr>
        <p:blipFill>
          <a:blip r:embed="rId2"/>
          <a:stretch>
            <a:fillRect/>
          </a:stretch>
        </p:blipFill>
        <p:spPr>
          <a:xfrm>
            <a:off x="7435" y="1"/>
            <a:ext cx="12184565" cy="45719"/>
          </a:xfrm>
          <a:prstGeom prst="rect">
            <a:avLst/>
          </a:prstGeom>
        </p:spPr>
      </p:pic>
    </p:spTree>
    <p:extLst>
      <p:ext uri="{BB962C8B-B14F-4D97-AF65-F5344CB8AC3E}">
        <p14:creationId xmlns:p14="http://schemas.microsoft.com/office/powerpoint/2010/main" val="4098023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peach-bg.jpg"/>
          <p:cNvPicPr>
            <a:picLocks noChangeAspect="1"/>
          </p:cNvPicPr>
          <p:nvPr userDrawn="1"/>
        </p:nvPicPr>
        <p:blipFill>
          <a:blip r:embed="rId2"/>
          <a:stretch>
            <a:fillRect/>
          </a:stretch>
        </p:blipFill>
        <p:spPr>
          <a:xfrm>
            <a:off x="5012267" y="2298700"/>
            <a:ext cx="7179733" cy="4559300"/>
          </a:xfrm>
          <a:prstGeom prst="rect">
            <a:avLst/>
          </a:prstGeom>
        </p:spPr>
      </p:pic>
      <p:sp>
        <p:nvSpPr>
          <p:cNvPr id="14" name="TextBox 13"/>
          <p:cNvSpPr txBox="1"/>
          <p:nvPr userDrawn="1"/>
        </p:nvSpPr>
        <p:spPr>
          <a:xfrm>
            <a:off x="2571750" y="2649341"/>
            <a:ext cx="5198535" cy="307777"/>
          </a:xfrm>
          <a:prstGeom prst="rect">
            <a:avLst/>
          </a:prstGeom>
          <a:noFill/>
        </p:spPr>
        <p:txBody>
          <a:bodyPr wrap="square" rtlCol="0">
            <a:spAutoFit/>
          </a:bodyPr>
          <a:lstStyle/>
          <a:p>
            <a:pPr algn="l"/>
            <a:r>
              <a:rPr lang="en-US" sz="1400" dirty="0">
                <a:solidFill>
                  <a:srgbClr val="5A5B5C"/>
                </a:solidFill>
                <a:latin typeface="Arial" panose="020B0604020202020204" pitchFamily="34" charset="0"/>
                <a:cs typeface="Arial" panose="020B0604020202020204" pitchFamily="34" charset="0"/>
              </a:rPr>
              <a:t>Human</a:t>
            </a:r>
            <a:r>
              <a:rPr lang="en-US" sz="1400" baseline="0" dirty="0">
                <a:solidFill>
                  <a:srgbClr val="5A5B5C"/>
                </a:solidFill>
                <a:latin typeface="Arial" panose="020B0604020202020204" pitchFamily="34" charset="0"/>
                <a:cs typeface="Arial" panose="020B0604020202020204" pitchFamily="34" charset="0"/>
              </a:rPr>
              <a:t> Resources Administration</a:t>
            </a:r>
            <a:endParaRPr lang="en-US" sz="1400" dirty="0">
              <a:solidFill>
                <a:srgbClr val="5A5B5C"/>
              </a:solidFill>
              <a:latin typeface="Arial" panose="020B0604020202020204" pitchFamily="34" charset="0"/>
              <a:cs typeface="Arial" panose="020B0604020202020204" pitchFamily="34" charset="0"/>
            </a:endParaRPr>
          </a:p>
        </p:txBody>
      </p:sp>
      <p:sp>
        <p:nvSpPr>
          <p:cNvPr id="15" name="Title 14"/>
          <p:cNvSpPr>
            <a:spLocks noGrp="1"/>
          </p:cNvSpPr>
          <p:nvPr>
            <p:ph type="title" hasCustomPrompt="1"/>
          </p:nvPr>
        </p:nvSpPr>
        <p:spPr>
          <a:xfrm>
            <a:off x="2571749" y="3269820"/>
            <a:ext cx="8636000" cy="527480"/>
          </a:xfrm>
        </p:spPr>
        <p:txBody>
          <a:bodyPr/>
          <a:lstStyle>
            <a:lvl1pPr algn="l">
              <a:defRPr>
                <a:latin typeface="Arial" panose="020B0604020202020204" pitchFamily="34" charset="0"/>
                <a:cs typeface="Arial" panose="020B0604020202020204" pitchFamily="34" charset="0"/>
              </a:defRPr>
            </a:lvl1pPr>
          </a:lstStyle>
          <a:p>
            <a:r>
              <a:rPr lang="en-US" dirty="0"/>
              <a:t>1.800.555.555</a:t>
            </a:r>
          </a:p>
        </p:txBody>
      </p:sp>
      <p:sp>
        <p:nvSpPr>
          <p:cNvPr id="17" name="Text Placeholder 16"/>
          <p:cNvSpPr>
            <a:spLocks noGrp="1"/>
          </p:cNvSpPr>
          <p:nvPr>
            <p:ph type="body" sz="quarter" idx="13" hasCustomPrompt="1"/>
          </p:nvPr>
        </p:nvSpPr>
        <p:spPr>
          <a:xfrm>
            <a:off x="2402418" y="3797300"/>
            <a:ext cx="4032249" cy="520700"/>
          </a:xfrm>
        </p:spPr>
        <p:txBody>
          <a:bodyPr/>
          <a:lstStyle>
            <a:lvl1pPr>
              <a:buNone/>
              <a:defRPr>
                <a:latin typeface="Arial" panose="020B0604020202020204" pitchFamily="34" charset="0"/>
                <a:cs typeface="Arial" panose="020B0604020202020204" pitchFamily="34" charset="0"/>
              </a:defRPr>
            </a:lvl1pPr>
          </a:lstStyle>
          <a:p>
            <a:pPr lvl="0"/>
            <a:r>
              <a:rPr lang="en-US" dirty="0" err="1"/>
              <a:t>www.doas.ga.gov</a:t>
            </a:r>
            <a:endParaRPr lang="en-US" dirty="0"/>
          </a:p>
        </p:txBody>
      </p:sp>
      <p:pic>
        <p:nvPicPr>
          <p:cNvPr id="7" name="Picture 6" descr="DOAS Logo.jpg"/>
          <p:cNvPicPr>
            <a:picLocks noChangeAspect="1"/>
          </p:cNvPicPr>
          <p:nvPr userDrawn="1"/>
        </p:nvPicPr>
        <p:blipFill>
          <a:blip r:embed="rId3"/>
          <a:stretch>
            <a:fillRect/>
          </a:stretch>
        </p:blipFill>
        <p:spPr>
          <a:xfrm>
            <a:off x="609600" y="2368327"/>
            <a:ext cx="2015067" cy="1511300"/>
          </a:xfrm>
          <a:prstGeom prst="rect">
            <a:avLst/>
          </a:prstGeom>
        </p:spPr>
      </p:pic>
      <p:pic>
        <p:nvPicPr>
          <p:cNvPr id="10" name="Picture 9" descr="division-bar-title.jpg"/>
          <p:cNvPicPr>
            <a:picLocks noChangeAspect="1"/>
          </p:cNvPicPr>
          <p:nvPr userDrawn="1"/>
        </p:nvPicPr>
        <p:blipFill>
          <a:blip r:embed="rId4"/>
          <a:stretch>
            <a:fillRect/>
          </a:stretch>
        </p:blipFill>
        <p:spPr>
          <a:xfrm>
            <a:off x="2624667" y="3130585"/>
            <a:ext cx="9567333" cy="45719"/>
          </a:xfrm>
          <a:prstGeom prst="rect">
            <a:avLst/>
          </a:prstGeom>
        </p:spPr>
      </p:pic>
    </p:spTree>
    <p:extLst>
      <p:ext uri="{BB962C8B-B14F-4D97-AF65-F5344CB8AC3E}">
        <p14:creationId xmlns:p14="http://schemas.microsoft.com/office/powerpoint/2010/main" val="3692915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6EEB4E5E-5118-4A59-B4F5-B4ED3461B1CB}"/>
              </a:ext>
            </a:extLst>
          </p:cNvPr>
          <p:cNvSpPr>
            <a:spLocks noGrp="1"/>
          </p:cNvSpPr>
          <p:nvPr>
            <p:ph type="dt" sz="half" idx="10"/>
          </p:nvPr>
        </p:nvSpPr>
        <p:spPr/>
        <p:txBody>
          <a:bodyPr/>
          <a:lstStyle>
            <a:lvl1pPr>
              <a:defRPr/>
            </a:lvl1pPr>
          </a:lstStyle>
          <a:p>
            <a:pPr>
              <a:defRPr/>
            </a:pPr>
            <a:endParaRPr lang="en-US" dirty="0"/>
          </a:p>
        </p:txBody>
      </p:sp>
      <p:sp>
        <p:nvSpPr>
          <p:cNvPr id="3" name="Footer Placeholder 21">
            <a:extLst>
              <a:ext uri="{FF2B5EF4-FFF2-40B4-BE49-F238E27FC236}">
                <a16:creationId xmlns:a16="http://schemas.microsoft.com/office/drawing/2014/main" id="{2514CD88-BAB5-4F69-9DC7-353D19CE821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17">
            <a:extLst>
              <a:ext uri="{FF2B5EF4-FFF2-40B4-BE49-F238E27FC236}">
                <a16:creationId xmlns:a16="http://schemas.microsoft.com/office/drawing/2014/main" id="{9B837169-D566-4813-BB92-577BEB8A9099}"/>
              </a:ext>
            </a:extLst>
          </p:cNvPr>
          <p:cNvSpPr>
            <a:spLocks noGrp="1"/>
          </p:cNvSpPr>
          <p:nvPr>
            <p:ph type="sldNum" sz="quarter" idx="12"/>
          </p:nvPr>
        </p:nvSpPr>
        <p:spPr/>
        <p:txBody>
          <a:bodyPr/>
          <a:lstStyle>
            <a:lvl1pPr>
              <a:defRPr/>
            </a:lvl1pPr>
          </a:lstStyle>
          <a:p>
            <a:pPr>
              <a:defRPr/>
            </a:pPr>
            <a:fld id="{E6A2AEEE-33A6-41C1-B652-96034C31DBE5}" type="slidenum">
              <a:rPr lang="en-US" altLang="en-US"/>
              <a:pPr>
                <a:defRPr/>
              </a:pPr>
              <a:t>‹#›</a:t>
            </a:fld>
            <a:endParaRPr lang="en-US" altLang="en-US" dirty="0"/>
          </a:p>
        </p:txBody>
      </p:sp>
    </p:spTree>
    <p:extLst>
      <p:ext uri="{BB962C8B-B14F-4D97-AF65-F5344CB8AC3E}">
        <p14:creationId xmlns:p14="http://schemas.microsoft.com/office/powerpoint/2010/main" val="1466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BE13-55D6-427B-A4D7-D122D4E37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13331-B8CB-4241-AD66-426375EF6F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B48D5-BC0A-458F-BC76-024CFFB64E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D2FE2-AE21-4561-BFC9-DC259BFF4FAF}"/>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4DA95A86-207E-413B-BC61-25CFA317DD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E961AC-0334-45AE-B4CE-CF84CF2D6D1F}"/>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63970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218F-E02E-46FA-B075-E4DABEB1A0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C0F8B-095A-4213-84C6-BBAFA31FC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F8908-7590-4F6F-88F4-C07785A9C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1BFECD-132E-4784-B3B8-A463C45B43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5F8ED0-7B26-4BF7-8A53-BD7A14564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6DC99A-973D-441E-8268-4F6CD67461CC}"/>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8" name="Footer Placeholder 7">
            <a:extLst>
              <a:ext uri="{FF2B5EF4-FFF2-40B4-BE49-F238E27FC236}">
                <a16:creationId xmlns:a16="http://schemas.microsoft.com/office/drawing/2014/main" id="{68133235-23FF-41A2-AB9D-B989C136D4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7CB24C-72F4-41D4-AC30-B235EDFEDFF6}"/>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183528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3FDE-8BD3-4E51-8B20-5F4E9ABBA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C807D-21B7-47D0-965F-A10F277D284A}"/>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4" name="Footer Placeholder 3">
            <a:extLst>
              <a:ext uri="{FF2B5EF4-FFF2-40B4-BE49-F238E27FC236}">
                <a16:creationId xmlns:a16="http://schemas.microsoft.com/office/drawing/2014/main" id="{947BAE5E-9E01-4977-BAEB-D0DC2E576D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170FFDC-E468-46BE-8F03-0EEA528E16AF}"/>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451819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2F000-DC10-46F4-8479-22408004DCA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3" name="Footer Placeholder 2">
            <a:extLst>
              <a:ext uri="{FF2B5EF4-FFF2-40B4-BE49-F238E27FC236}">
                <a16:creationId xmlns:a16="http://schemas.microsoft.com/office/drawing/2014/main" id="{61504958-9E83-4825-82DC-0FF16A2A7D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E040C1-DA41-47D7-B7BB-018EB37D246B}"/>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156603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D683-B676-4725-8E65-009B4F82C4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86BF2-5AD0-4084-85C6-5D2B47F48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C5EF66-6DAA-4A8A-8614-D2C19F356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2D16B-BFCA-4682-8E4B-4ADDD9CF8D58}"/>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B26C2C10-8329-472B-A0B0-42FE7D8D59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DE2708-798C-4BCF-9B44-988EDBACFA84}"/>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81250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0F94-62D2-4CF1-8546-D62C9320E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48AFB-3A4E-4B41-B5F6-CEDBA13A5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025844-FAA9-40F3-88EA-C095D628B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F2214-3ABB-4510-A75A-021C62CC54E7}"/>
              </a:ext>
            </a:extLst>
          </p:cNvPr>
          <p:cNvSpPr>
            <a:spLocks noGrp="1"/>
          </p:cNvSpPr>
          <p:nvPr>
            <p:ph type="dt" sz="half" idx="10"/>
          </p:nvPr>
        </p:nvSpPr>
        <p:spPr/>
        <p:txBody>
          <a:bodyPr/>
          <a:lstStyle/>
          <a:p>
            <a:fld id="{D5DD2D8B-DCED-44EC-8D22-3158A83E09DA}" type="datetimeFigureOut">
              <a:rPr lang="en-US" smtClean="0"/>
              <a:t>12/9/2024</a:t>
            </a:fld>
            <a:endParaRPr lang="en-US" dirty="0"/>
          </a:p>
        </p:txBody>
      </p:sp>
      <p:sp>
        <p:nvSpPr>
          <p:cNvPr id="6" name="Footer Placeholder 5">
            <a:extLst>
              <a:ext uri="{FF2B5EF4-FFF2-40B4-BE49-F238E27FC236}">
                <a16:creationId xmlns:a16="http://schemas.microsoft.com/office/drawing/2014/main" id="{23530CC8-7B71-4DB2-8290-B09D813502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15760F-8397-449C-8285-DDBA906DEAFD}"/>
              </a:ext>
            </a:extLst>
          </p:cNvPr>
          <p:cNvSpPr>
            <a:spLocks noGrp="1"/>
          </p:cNvSpPr>
          <p:nvPr>
            <p:ph type="sldNum" sz="quarter" idx="12"/>
          </p:nvPr>
        </p:nvSpPr>
        <p:spPr/>
        <p:txBody>
          <a:bodyPr/>
          <a:lstStyle/>
          <a:p>
            <a:fld id="{FA660244-94F5-4528-97D4-987134EF8AD7}" type="slidenum">
              <a:rPr lang="en-US" smtClean="0"/>
              <a:t>‹#›</a:t>
            </a:fld>
            <a:endParaRPr lang="en-US" dirty="0"/>
          </a:p>
        </p:txBody>
      </p:sp>
    </p:spTree>
    <p:extLst>
      <p:ext uri="{BB962C8B-B14F-4D97-AF65-F5344CB8AC3E}">
        <p14:creationId xmlns:p14="http://schemas.microsoft.com/office/powerpoint/2010/main" val="29011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85477E-3EE6-4186-8837-40F704A88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31C19-AD3E-46C6-B78D-B2F2CCE0E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306FC-F30B-4422-9794-8BA870889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23E102BD-5BF2-4C0C-88D6-04F0B1CB74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67FDDC-F2E9-493A-95A1-5D9001709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60244-94F5-4528-97D4-987134EF8AD7}" type="slidenum">
              <a:rPr lang="en-US" smtClean="0"/>
              <a:t>‹#›</a:t>
            </a:fld>
            <a:endParaRPr lang="en-US" dirty="0"/>
          </a:p>
        </p:txBody>
      </p:sp>
    </p:spTree>
    <p:extLst>
      <p:ext uri="{BB962C8B-B14F-4D97-AF65-F5344CB8AC3E}">
        <p14:creationId xmlns:p14="http://schemas.microsoft.com/office/powerpoint/2010/main" val="280803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85477E-3EE6-4186-8837-40F704A88E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31C19-AD3E-46C6-B78D-B2F2CCE0E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306FC-F30B-4422-9794-8BA8708894D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DD2D8B-DCED-44EC-8D22-3158A83E09DA}" type="datetimeFigureOut">
              <a:rPr lang="en-US" smtClean="0"/>
              <a:t>12/9/2024</a:t>
            </a:fld>
            <a:endParaRPr lang="en-US" dirty="0"/>
          </a:p>
        </p:txBody>
      </p:sp>
      <p:sp>
        <p:nvSpPr>
          <p:cNvPr id="5" name="Footer Placeholder 4">
            <a:extLst>
              <a:ext uri="{FF2B5EF4-FFF2-40B4-BE49-F238E27FC236}">
                <a16:creationId xmlns:a16="http://schemas.microsoft.com/office/drawing/2014/main" id="{23E102BD-5BF2-4C0C-88D6-04F0B1CB748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67FDDC-F2E9-493A-95A1-5D900170918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660244-94F5-4528-97D4-987134EF8AD7}" type="slidenum">
              <a:rPr lang="en-US" smtClean="0"/>
              <a:t>‹#›</a:t>
            </a:fld>
            <a:endParaRPr lang="en-US" dirty="0"/>
          </a:p>
        </p:txBody>
      </p:sp>
    </p:spTree>
    <p:extLst>
      <p:ext uri="{BB962C8B-B14F-4D97-AF65-F5344CB8AC3E}">
        <p14:creationId xmlns:p14="http://schemas.microsoft.com/office/powerpoint/2010/main" val="39865087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6"/>
          <p:cNvSpPr>
            <a:spLocks noGrp="1"/>
          </p:cNvSpPr>
          <p:nvPr>
            <p:ph type="sldNum" sz="quarter" idx="4"/>
          </p:nvPr>
        </p:nvSpPr>
        <p:spPr>
          <a:xfrm>
            <a:off x="9821333" y="6356351"/>
            <a:ext cx="1761067" cy="365125"/>
          </a:xfrm>
          <a:prstGeom prst="rect">
            <a:avLst/>
          </a:prstGeom>
        </p:spPr>
        <p:txBody>
          <a:bodyPr/>
          <a:lstStyle>
            <a:lvl1pPr algn="ctr">
              <a:defRPr sz="1400" b="0" i="0">
                <a:solidFill>
                  <a:srgbClr val="897865"/>
                </a:solidFill>
                <a:latin typeface="Helvetica"/>
                <a:cs typeface="Helvetica"/>
              </a:defRPr>
            </a:lvl1pPr>
          </a:lstStyle>
          <a:p>
            <a:fld id="{CCE7EACD-A346-A34B-BBAF-EF458C812BA9}" type="slidenum">
              <a:rPr lang="en-US" smtClean="0"/>
              <a:pPr/>
              <a:t>‹#›</a:t>
            </a:fld>
            <a:endParaRPr lang="en-US" dirty="0"/>
          </a:p>
        </p:txBody>
      </p:sp>
    </p:spTree>
    <p:extLst>
      <p:ext uri="{BB962C8B-B14F-4D97-AF65-F5344CB8AC3E}">
        <p14:creationId xmlns:p14="http://schemas.microsoft.com/office/powerpoint/2010/main" val="39637920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lvl1pPr algn="ctr" defTabSz="457200" rtl="0" eaLnBrk="1" latinLnBrk="0" hangingPunct="1">
        <a:spcBef>
          <a:spcPct val="0"/>
        </a:spcBef>
        <a:buNone/>
        <a:defRPr sz="3000" b="0" i="0" kern="1200">
          <a:solidFill>
            <a:srgbClr val="897865"/>
          </a:solidFill>
          <a:latin typeface="Helvetica"/>
          <a:ea typeface="+mj-ea"/>
          <a:cs typeface="Helvetica"/>
        </a:defRPr>
      </a:lvl1pPr>
    </p:titleStyle>
    <p:bodyStyle>
      <a:lvl1pPr marL="342900" indent="-182880" algn="l" defTabSz="457200" rtl="0" eaLnBrk="1" latinLnBrk="0" hangingPunct="1">
        <a:spcBef>
          <a:spcPts val="600"/>
        </a:spcBef>
        <a:spcAft>
          <a:spcPts val="0"/>
        </a:spcAft>
        <a:buClr>
          <a:srgbClr val="9E2482"/>
        </a:buClr>
        <a:buSzPct val="115000"/>
        <a:buFont typeface="Wingdings" charset="2"/>
        <a:buChar char="§"/>
        <a:defRPr sz="1400" b="0" i="0" kern="1200">
          <a:solidFill>
            <a:srgbClr val="897865"/>
          </a:solidFill>
          <a:latin typeface="Helvetica"/>
          <a:ea typeface="+mn-ea"/>
          <a:cs typeface="Helvetica"/>
        </a:defRPr>
      </a:lvl1pPr>
      <a:lvl2pPr marL="74295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2pPr>
      <a:lvl3pPr marL="11430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3pPr>
      <a:lvl4pPr marL="16002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4pPr>
      <a:lvl5pPr marL="20574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freepngimg.com/png/85229-text-photography-question-interrogation-communication-stock"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hyperlink" Target="https://doas.ga.gov/sites/default/files/assets/Human%20Resources%20Administration/NEADocumentLibrary/Screening%20and%20Ref%20Check.pdf" TargetMode="External"/><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a:xfrm>
            <a:off x="2289096" y="2940652"/>
            <a:ext cx="8030818" cy="2409874"/>
          </a:xfrm>
        </p:spPr>
        <p:txBody>
          <a:bodyPr anchor="b">
            <a:normAutofit fontScale="90000"/>
          </a:bodyPr>
          <a:lstStyle/>
          <a:p>
            <a:pPr algn="ctr"/>
            <a:r>
              <a:rPr lang="en-US" b="1" dirty="0">
                <a:solidFill>
                  <a:schemeClr val="bg1"/>
                </a:solidFill>
                <a:latin typeface="Arial" panose="020B0604020202020204" pitchFamily="34" charset="0"/>
                <a:cs typeface="Arial" panose="020B0604020202020204" pitchFamily="34" charset="0"/>
              </a:rPr>
              <a:t>Applicant Verification Portal</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(AVP)</a:t>
            </a: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br>
              <a:rPr lang="en-US"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p:txBody>
      </p:sp>
      <p:sp>
        <p:nvSpPr>
          <p:cNvPr id="9" name="Text Placeholder 7"/>
          <p:cNvSpPr>
            <a:spLocks noGrp="1"/>
          </p:cNvSpPr>
          <p:nvPr>
            <p:ph type="body" sz="quarter" idx="11"/>
          </p:nvPr>
        </p:nvSpPr>
        <p:spPr>
          <a:xfrm>
            <a:off x="4256331" y="4704945"/>
            <a:ext cx="4737062" cy="645581"/>
          </a:xfrm>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Presented by</a:t>
            </a:r>
          </a:p>
          <a:p>
            <a:pPr algn="ctr"/>
            <a:r>
              <a:rPr lang="en-US" sz="2800" b="1" dirty="0">
                <a:solidFill>
                  <a:schemeClr val="bg1"/>
                </a:solidFill>
                <a:latin typeface="Arial" panose="020B0604020202020204" pitchFamily="34" charset="0"/>
                <a:cs typeface="Arial" panose="020B0604020202020204" pitchFamily="34" charset="0"/>
              </a:rPr>
              <a:t> DOAS  HRA - Policy Team</a:t>
            </a:r>
          </a:p>
        </p:txBody>
      </p:sp>
      <p:pic>
        <p:nvPicPr>
          <p:cNvPr id="2" name="Picture 1">
            <a:extLst>
              <a:ext uri="{FF2B5EF4-FFF2-40B4-BE49-F238E27FC236}">
                <a16:creationId xmlns:a16="http://schemas.microsoft.com/office/drawing/2014/main" id="{242E3549-6761-EBF1-26BD-A56A6AABB242}"/>
              </a:ext>
            </a:extLst>
          </p:cNvPr>
          <p:cNvPicPr>
            <a:picLocks noChangeAspect="1"/>
          </p:cNvPicPr>
          <p:nvPr/>
        </p:nvPicPr>
        <p:blipFill>
          <a:blip r:embed="rId5"/>
          <a:stretch>
            <a:fillRect/>
          </a:stretch>
        </p:blipFill>
        <p:spPr>
          <a:xfrm>
            <a:off x="189571" y="86746"/>
            <a:ext cx="5431334" cy="990859"/>
          </a:xfrm>
          <a:prstGeom prst="rect">
            <a:avLst/>
          </a:prstGeom>
        </p:spPr>
      </p:pic>
      <p:pic>
        <p:nvPicPr>
          <p:cNvPr id="4" name="PK-17">
            <a:hlinkClick r:id="" action="ppaction://media"/>
            <a:extLst>
              <a:ext uri="{FF2B5EF4-FFF2-40B4-BE49-F238E27FC236}">
                <a16:creationId xmlns:a16="http://schemas.microsoft.com/office/drawing/2014/main" id="{70FA7D55-3B5A-D3AE-84A9-F48F78C665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0157" y="622269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90" objId="4"/>
        <p14:stopEvt time="10658"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09DEF-0479-A5DB-E6DB-1A36B536F751}"/>
              </a:ext>
            </a:extLst>
          </p:cNvPr>
          <p:cNvPicPr>
            <a:picLocks noChangeAspect="1"/>
          </p:cNvPicPr>
          <p:nvPr/>
        </p:nvPicPr>
        <p:blipFill>
          <a:blip r:embed="rId5"/>
          <a:stretch>
            <a:fillRect/>
          </a:stretch>
        </p:blipFill>
        <p:spPr>
          <a:xfrm>
            <a:off x="497804" y="988828"/>
            <a:ext cx="11397040" cy="3965173"/>
          </a:xfrm>
          <a:prstGeom prst="rect">
            <a:avLst/>
          </a:prstGeom>
        </p:spPr>
      </p:pic>
      <p:sp>
        <p:nvSpPr>
          <p:cNvPr id="5" name="Flowchart: Process 4">
            <a:extLst>
              <a:ext uri="{FF2B5EF4-FFF2-40B4-BE49-F238E27FC236}">
                <a16:creationId xmlns:a16="http://schemas.microsoft.com/office/drawing/2014/main" id="{01B170FD-9B9A-770C-812D-DE451B9D1546}"/>
              </a:ext>
            </a:extLst>
          </p:cNvPr>
          <p:cNvSpPr/>
          <p:nvPr/>
        </p:nvSpPr>
        <p:spPr>
          <a:xfrm>
            <a:off x="4710223" y="3429000"/>
            <a:ext cx="637954" cy="2179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05FBA78B-7FD0-1AA2-6DE2-E29C1A872D13}"/>
              </a:ext>
            </a:extLst>
          </p:cNvPr>
          <p:cNvSpPr/>
          <p:nvPr/>
        </p:nvSpPr>
        <p:spPr>
          <a:xfrm>
            <a:off x="5800060" y="4008474"/>
            <a:ext cx="591879" cy="202019"/>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K-9">
            <a:hlinkClick r:id="" action="ppaction://media"/>
            <a:extLst>
              <a:ext uri="{FF2B5EF4-FFF2-40B4-BE49-F238E27FC236}">
                <a16:creationId xmlns:a16="http://schemas.microsoft.com/office/drawing/2014/main" id="{AA0168CD-D89C-22E8-A5EF-6EC31FA6D8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404" y="6104706"/>
            <a:ext cx="487363" cy="487363"/>
          </a:xfrm>
          <a:prstGeom prst="rect">
            <a:avLst/>
          </a:prstGeom>
        </p:spPr>
      </p:pic>
    </p:spTree>
    <p:extLst>
      <p:ext uri="{BB962C8B-B14F-4D97-AF65-F5344CB8AC3E}">
        <p14:creationId xmlns:p14="http://schemas.microsoft.com/office/powerpoint/2010/main" val="3192812789"/>
      </p:ext>
    </p:extLst>
  </p:cSld>
  <p:clrMapOvr>
    <a:masterClrMapping/>
  </p:clrMapOvr>
  <mc:AlternateContent xmlns:mc="http://schemas.openxmlformats.org/markup-compatibility/2006" xmlns:p14="http://schemas.microsoft.com/office/powerpoint/2010/main">
    <mc:Choice Requires="p14">
      <p:transition p14:dur="7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9AA73-1D5E-2820-3301-92FB0EAA6BB0}"/>
              </a:ext>
            </a:extLst>
          </p:cNvPr>
          <p:cNvPicPr>
            <a:picLocks noChangeAspect="1"/>
          </p:cNvPicPr>
          <p:nvPr/>
        </p:nvPicPr>
        <p:blipFill>
          <a:blip r:embed="rId5"/>
          <a:stretch>
            <a:fillRect/>
          </a:stretch>
        </p:blipFill>
        <p:spPr>
          <a:xfrm>
            <a:off x="869795" y="468350"/>
            <a:ext cx="10270273" cy="5754029"/>
          </a:xfrm>
          <a:prstGeom prst="rect">
            <a:avLst/>
          </a:prstGeom>
        </p:spPr>
      </p:pic>
      <p:pic>
        <p:nvPicPr>
          <p:cNvPr id="2" name="PK-10">
            <a:hlinkClick r:id="" action="ppaction://media"/>
            <a:extLst>
              <a:ext uri="{FF2B5EF4-FFF2-40B4-BE49-F238E27FC236}">
                <a16:creationId xmlns:a16="http://schemas.microsoft.com/office/drawing/2014/main" id="{F17C571C-E7AB-08E5-8517-AED074EFAC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11322205" y="6200256"/>
            <a:ext cx="563357" cy="487363"/>
          </a:xfrm>
          <a:prstGeom prst="rect">
            <a:avLst/>
          </a:prstGeom>
        </p:spPr>
      </p:pic>
    </p:spTree>
    <p:extLst>
      <p:ext uri="{BB962C8B-B14F-4D97-AF65-F5344CB8AC3E}">
        <p14:creationId xmlns:p14="http://schemas.microsoft.com/office/powerpoint/2010/main" val="1586362335"/>
      </p:ext>
    </p:extLst>
  </p:cSld>
  <p:clrMapOvr>
    <a:masterClrMapping/>
  </p:clrMapOvr>
  <mc:AlternateContent xmlns:mc="http://schemas.openxmlformats.org/markup-compatibility/2006" xmlns:p14="http://schemas.microsoft.com/office/powerpoint/2010/main">
    <mc:Choice Requires="p14">
      <p:transition p14:dur="9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9D811-689D-AE7C-3605-C8489FF0938C}"/>
              </a:ext>
            </a:extLst>
          </p:cNvPr>
          <p:cNvPicPr>
            <a:picLocks noChangeAspect="1"/>
          </p:cNvPicPr>
          <p:nvPr/>
        </p:nvPicPr>
        <p:blipFill>
          <a:blip r:embed="rId5"/>
          <a:stretch>
            <a:fillRect/>
          </a:stretch>
        </p:blipFill>
        <p:spPr>
          <a:xfrm>
            <a:off x="678454" y="1095154"/>
            <a:ext cx="11269112" cy="4178595"/>
          </a:xfrm>
          <a:prstGeom prst="rect">
            <a:avLst/>
          </a:prstGeom>
        </p:spPr>
      </p:pic>
      <p:sp>
        <p:nvSpPr>
          <p:cNvPr id="5" name="Rectangle 4">
            <a:extLst>
              <a:ext uri="{FF2B5EF4-FFF2-40B4-BE49-F238E27FC236}">
                <a16:creationId xmlns:a16="http://schemas.microsoft.com/office/drawing/2014/main" id="{E7F21F66-258A-A773-AA3C-71D18CB6C757}"/>
              </a:ext>
            </a:extLst>
          </p:cNvPr>
          <p:cNvSpPr/>
          <p:nvPr/>
        </p:nvSpPr>
        <p:spPr>
          <a:xfrm>
            <a:off x="7083058" y="4859078"/>
            <a:ext cx="414670" cy="212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19432CE6-CAD2-9CC7-857C-95A30F930022}"/>
              </a:ext>
            </a:extLst>
          </p:cNvPr>
          <p:cNvSpPr/>
          <p:nvPr/>
        </p:nvSpPr>
        <p:spPr>
          <a:xfrm>
            <a:off x="3870251" y="4859078"/>
            <a:ext cx="988828" cy="212651"/>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owchart: Process 7">
            <a:extLst>
              <a:ext uri="{FF2B5EF4-FFF2-40B4-BE49-F238E27FC236}">
                <a16:creationId xmlns:a16="http://schemas.microsoft.com/office/drawing/2014/main" id="{C686C39B-E92C-8A8B-4492-224159F5E1E1}"/>
              </a:ext>
            </a:extLst>
          </p:cNvPr>
          <p:cNvSpPr/>
          <p:nvPr/>
        </p:nvSpPr>
        <p:spPr>
          <a:xfrm>
            <a:off x="3700130" y="3429000"/>
            <a:ext cx="467833" cy="12227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Up 8">
            <a:extLst>
              <a:ext uri="{FF2B5EF4-FFF2-40B4-BE49-F238E27FC236}">
                <a16:creationId xmlns:a16="http://schemas.microsoft.com/office/drawing/2014/main" id="{C8B1979E-418A-E6C4-69D8-856E1B0E973C}"/>
              </a:ext>
            </a:extLst>
          </p:cNvPr>
          <p:cNvSpPr/>
          <p:nvPr/>
        </p:nvSpPr>
        <p:spPr>
          <a:xfrm>
            <a:off x="4167963" y="5273749"/>
            <a:ext cx="255181" cy="489097"/>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Up 9">
            <a:extLst>
              <a:ext uri="{FF2B5EF4-FFF2-40B4-BE49-F238E27FC236}">
                <a16:creationId xmlns:a16="http://schemas.microsoft.com/office/drawing/2014/main" id="{8E1865F7-E65D-83C2-DF61-F8AE1782CB9E}"/>
              </a:ext>
            </a:extLst>
          </p:cNvPr>
          <p:cNvSpPr/>
          <p:nvPr/>
        </p:nvSpPr>
        <p:spPr>
          <a:xfrm>
            <a:off x="7176977" y="5178056"/>
            <a:ext cx="255181" cy="489097"/>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08A14ADF-53FA-9A54-7577-3971864AB546}"/>
              </a:ext>
            </a:extLst>
          </p:cNvPr>
          <p:cNvSpPr/>
          <p:nvPr/>
        </p:nvSpPr>
        <p:spPr>
          <a:xfrm>
            <a:off x="10813312" y="5178056"/>
            <a:ext cx="393404" cy="712381"/>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K-11">
            <a:hlinkClick r:id="" action="ppaction://media"/>
            <a:extLst>
              <a:ext uri="{FF2B5EF4-FFF2-40B4-BE49-F238E27FC236}">
                <a16:creationId xmlns:a16="http://schemas.microsoft.com/office/drawing/2014/main" id="{492A9759-2D2D-A99C-4F8F-BDB5BCED7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0203" y="6178447"/>
            <a:ext cx="487363" cy="487363"/>
          </a:xfrm>
          <a:prstGeom prst="rect">
            <a:avLst/>
          </a:prstGeom>
        </p:spPr>
      </p:pic>
    </p:spTree>
    <p:extLst>
      <p:ext uri="{BB962C8B-B14F-4D97-AF65-F5344CB8AC3E}">
        <p14:creationId xmlns:p14="http://schemas.microsoft.com/office/powerpoint/2010/main" val="3373994274"/>
      </p:ext>
    </p:extLst>
  </p:cSld>
  <p:clrMapOvr>
    <a:masterClrMapping/>
  </p:clrMapOvr>
  <mc:AlternateContent xmlns:mc="http://schemas.openxmlformats.org/markup-compatibility/2006" xmlns:p14="http://schemas.microsoft.com/office/powerpoint/2010/main">
    <mc:Choice Requires="p14">
      <p:transition p14:dur="400" advClick="0" advTm="43000"/>
    </mc:Choice>
    <mc:Fallback xmlns="">
      <p:transition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01005-0AE9-6E38-B0A8-2015D755E00C}"/>
              </a:ext>
            </a:extLst>
          </p:cNvPr>
          <p:cNvPicPr>
            <a:picLocks noChangeAspect="1"/>
          </p:cNvPicPr>
          <p:nvPr/>
        </p:nvPicPr>
        <p:blipFill>
          <a:blip r:embed="rId5"/>
          <a:srcRect r="7820" b="-2"/>
          <a:stretch/>
        </p:blipFill>
        <p:spPr>
          <a:xfrm>
            <a:off x="103414" y="197787"/>
            <a:ext cx="11985171" cy="6462425"/>
          </a:xfrm>
          <a:prstGeom prst="rect">
            <a:avLst/>
          </a:prstGeom>
          <a:noFill/>
        </p:spPr>
      </p:pic>
      <p:pic>
        <p:nvPicPr>
          <p:cNvPr id="3" name="PK-16">
            <a:hlinkClick r:id="" action="ppaction://media"/>
            <a:extLst>
              <a:ext uri="{FF2B5EF4-FFF2-40B4-BE49-F238E27FC236}">
                <a16:creationId xmlns:a16="http://schemas.microsoft.com/office/drawing/2014/main" id="{CF3280FF-19D7-695A-39A3-D84B3E35AC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1163" y="5927725"/>
            <a:ext cx="487363" cy="487363"/>
          </a:xfrm>
          <a:prstGeom prst="rect">
            <a:avLst/>
          </a:prstGeom>
        </p:spPr>
      </p:pic>
    </p:spTree>
    <p:extLst>
      <p:ext uri="{BB962C8B-B14F-4D97-AF65-F5344CB8AC3E}">
        <p14:creationId xmlns:p14="http://schemas.microsoft.com/office/powerpoint/2010/main" val="2280550117"/>
      </p:ext>
    </p:extLst>
  </p:cSld>
  <p:clrMapOvr>
    <a:masterClrMapping/>
  </p:clrMapOvr>
  <mc:AlternateContent xmlns:mc="http://schemas.openxmlformats.org/markup-compatibility/2006" xmlns:p14="http://schemas.microsoft.com/office/powerpoint/2010/main">
    <mc:Choice Requires="p14">
      <p:transition p14:dur="100" advClick="0" advTm="120000"/>
    </mc:Choice>
    <mc:Fallback xmlns="">
      <p:transition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next to a question mark&#10;&#10;Description automatically generated">
            <a:extLst>
              <a:ext uri="{FF2B5EF4-FFF2-40B4-BE49-F238E27FC236}">
                <a16:creationId xmlns:a16="http://schemas.microsoft.com/office/drawing/2014/main" id="{0A01730F-CABB-2B0B-6813-148076D8C1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7807" r="9091" b="1951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E1298A-C06C-B345-BD5B-C5E85EC38460}"/>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defTabSz="914400"/>
            <a:r>
              <a:rPr lang="en-US" sz="3700" b="1" dirty="0">
                <a:solidFill>
                  <a:schemeClr val="bg1"/>
                </a:solidFill>
              </a:rPr>
              <a:t>What is the Applicant Verification Portal and Why is it necessary that agencies use it?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K-22">
            <a:hlinkClick r:id="" action="ppaction://media"/>
            <a:extLst>
              <a:ext uri="{FF2B5EF4-FFF2-40B4-BE49-F238E27FC236}">
                <a16:creationId xmlns:a16="http://schemas.microsoft.com/office/drawing/2014/main" id="{4EAB6D8B-E523-1B33-A6A9-E431E134DE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67748" y="6363253"/>
            <a:ext cx="487363" cy="487363"/>
          </a:xfrm>
          <a:prstGeom prst="rect">
            <a:avLst/>
          </a:prstGeom>
        </p:spPr>
      </p:pic>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832059"/>
      </p:ext>
    </p:extLst>
  </p:cSld>
  <p:clrMapOvr>
    <a:masterClrMapping/>
  </p:clrMapOvr>
  <mc:AlternateContent xmlns:mc="http://schemas.openxmlformats.org/markup-compatibility/2006" xmlns:p14="http://schemas.microsoft.com/office/powerpoint/2010/main">
    <mc:Choice Requires="p14">
      <p:transition p14:dur="380" advClick="0" advTm="39300"/>
    </mc:Choice>
    <mc:Fallback xmlns="">
      <p:transition advClick="0" advTm="3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E6E3-AEE4-7F8F-0D79-A1575E151523}"/>
              </a:ext>
            </a:extLst>
          </p:cNvPr>
          <p:cNvSpPr>
            <a:spLocks noGrp="1"/>
          </p:cNvSpPr>
          <p:nvPr>
            <p:ph type="title"/>
          </p:nvPr>
        </p:nvSpPr>
        <p:spPr/>
        <p:txBody>
          <a:bodyPr/>
          <a:lstStyle/>
          <a:p>
            <a:endParaRPr lang="en-US" dirty="0"/>
          </a:p>
        </p:txBody>
      </p:sp>
      <p:pic>
        <p:nvPicPr>
          <p:cNvPr id="4" name="Picture 3" descr="Text&#10;&#10;Description automatically generated with medium confidence">
            <a:extLst>
              <a:ext uri="{FF2B5EF4-FFF2-40B4-BE49-F238E27FC236}">
                <a16:creationId xmlns:a16="http://schemas.microsoft.com/office/drawing/2014/main" id="{19148AC5-51E4-6C16-FCD6-ACF3A18932DF}"/>
              </a:ext>
            </a:extLst>
          </p:cNvPr>
          <p:cNvPicPr>
            <a:picLocks noChangeAspect="1"/>
          </p:cNvPicPr>
          <p:nvPr/>
        </p:nvPicPr>
        <p:blipFill>
          <a:blip r:embed="rId5"/>
          <a:stretch>
            <a:fillRect/>
          </a:stretch>
        </p:blipFill>
        <p:spPr>
          <a:xfrm>
            <a:off x="676405" y="365127"/>
            <a:ext cx="11515595" cy="1325563"/>
          </a:xfrm>
          <a:prstGeom prst="rect">
            <a:avLst/>
          </a:prstGeom>
        </p:spPr>
      </p:pic>
      <p:pic>
        <p:nvPicPr>
          <p:cNvPr id="8" name="Content Placeholder 7">
            <a:extLst>
              <a:ext uri="{FF2B5EF4-FFF2-40B4-BE49-F238E27FC236}">
                <a16:creationId xmlns:a16="http://schemas.microsoft.com/office/drawing/2014/main" id="{B3E87C27-0F57-A381-3DD0-243A0341EAD5}"/>
              </a:ext>
            </a:extLst>
          </p:cNvPr>
          <p:cNvPicPr>
            <a:picLocks noGrp="1" noChangeAspect="1"/>
          </p:cNvPicPr>
          <p:nvPr>
            <p:ph idx="1"/>
          </p:nvPr>
        </p:nvPicPr>
        <p:blipFill>
          <a:blip r:embed="rId6"/>
          <a:stretch>
            <a:fillRect/>
          </a:stretch>
        </p:blipFill>
        <p:spPr>
          <a:xfrm>
            <a:off x="1216078" y="1918171"/>
            <a:ext cx="10137722" cy="4480572"/>
          </a:xfrm>
        </p:spPr>
      </p:pic>
      <p:pic>
        <p:nvPicPr>
          <p:cNvPr id="3" name="PK-23">
            <a:hlinkClick r:id="" action="ppaction://media"/>
            <a:extLst>
              <a:ext uri="{FF2B5EF4-FFF2-40B4-BE49-F238E27FC236}">
                <a16:creationId xmlns:a16="http://schemas.microsoft.com/office/drawing/2014/main" id="{030DAB7D-FDA3-771B-B4E1-9F72EB583F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155061"/>
            <a:ext cx="487363" cy="487363"/>
          </a:xfrm>
          <a:prstGeom prst="rect">
            <a:avLst/>
          </a:prstGeom>
        </p:spPr>
      </p:pic>
    </p:spTree>
    <p:extLst>
      <p:ext uri="{BB962C8B-B14F-4D97-AF65-F5344CB8AC3E}">
        <p14:creationId xmlns:p14="http://schemas.microsoft.com/office/powerpoint/2010/main" val="2036549794"/>
      </p:ext>
    </p:extLst>
  </p:cSld>
  <p:clrMapOvr>
    <a:masterClrMapping/>
  </p:clrMapOvr>
  <mc:AlternateContent xmlns:mc="http://schemas.openxmlformats.org/markup-compatibility/2006" xmlns:p14="http://schemas.microsoft.com/office/powerpoint/2010/main">
    <mc:Choice Requires="p14">
      <p:transition spd="med" p14:dur="510" advClick="0" advTm="57000"/>
    </mc:Choice>
    <mc:Fallback xmlns="">
      <p:transition spd="med"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AF58-08FB-865A-86F3-13C709A89293}"/>
              </a:ext>
            </a:extLst>
          </p:cNvPr>
          <p:cNvSpPr>
            <a:spLocks noGrp="1"/>
          </p:cNvSpPr>
          <p:nvPr>
            <p:ph type="title"/>
          </p:nvPr>
        </p:nvSpPr>
        <p:spPr/>
        <p:txBody>
          <a:bodyPr/>
          <a:lstStyle/>
          <a:p>
            <a:endParaRPr lang="en-US" dirty="0"/>
          </a:p>
        </p:txBody>
      </p:sp>
      <p:pic>
        <p:nvPicPr>
          <p:cNvPr id="4" name="Picture 3" descr="Logo, company name&#10;&#10;Description automatically generated">
            <a:extLst>
              <a:ext uri="{FF2B5EF4-FFF2-40B4-BE49-F238E27FC236}">
                <a16:creationId xmlns:a16="http://schemas.microsoft.com/office/drawing/2014/main" id="{88EACED4-D395-A921-23DC-59BB9FA2D2F3}"/>
              </a:ext>
            </a:extLst>
          </p:cNvPr>
          <p:cNvPicPr>
            <a:picLocks noChangeAspect="1"/>
          </p:cNvPicPr>
          <p:nvPr/>
        </p:nvPicPr>
        <p:blipFill>
          <a:blip r:embed="rId5"/>
          <a:stretch>
            <a:fillRect/>
          </a:stretch>
        </p:blipFill>
        <p:spPr>
          <a:xfrm>
            <a:off x="838199" y="289472"/>
            <a:ext cx="10515600" cy="1325562"/>
          </a:xfrm>
          <a:prstGeom prst="rect">
            <a:avLst/>
          </a:prstGeom>
        </p:spPr>
      </p:pic>
      <p:pic>
        <p:nvPicPr>
          <p:cNvPr id="5" name="Content Placeholder 4">
            <a:extLst>
              <a:ext uri="{FF2B5EF4-FFF2-40B4-BE49-F238E27FC236}">
                <a16:creationId xmlns:a16="http://schemas.microsoft.com/office/drawing/2014/main" id="{28138487-17A5-0DC0-7ABC-66AA30CB8C6E}"/>
              </a:ext>
            </a:extLst>
          </p:cNvPr>
          <p:cNvPicPr>
            <a:picLocks noGrp="1" noChangeAspect="1"/>
          </p:cNvPicPr>
          <p:nvPr>
            <p:ph idx="1"/>
          </p:nvPr>
        </p:nvPicPr>
        <p:blipFill>
          <a:blip r:embed="rId6"/>
          <a:stretch>
            <a:fillRect/>
          </a:stretch>
        </p:blipFill>
        <p:spPr>
          <a:xfrm>
            <a:off x="960018" y="1928021"/>
            <a:ext cx="2772737" cy="922836"/>
          </a:xfrm>
          <a:prstGeom prst="rect">
            <a:avLst/>
          </a:prstGeom>
        </p:spPr>
      </p:pic>
      <p:pic>
        <p:nvPicPr>
          <p:cNvPr id="6" name="Picture 5">
            <a:extLst>
              <a:ext uri="{FF2B5EF4-FFF2-40B4-BE49-F238E27FC236}">
                <a16:creationId xmlns:a16="http://schemas.microsoft.com/office/drawing/2014/main" id="{8C99C351-6924-7033-D680-BB27E0AA43CA}"/>
              </a:ext>
            </a:extLst>
          </p:cNvPr>
          <p:cNvPicPr>
            <a:picLocks noChangeAspect="1"/>
          </p:cNvPicPr>
          <p:nvPr/>
        </p:nvPicPr>
        <p:blipFill>
          <a:blip r:embed="rId7"/>
          <a:stretch>
            <a:fillRect/>
          </a:stretch>
        </p:blipFill>
        <p:spPr>
          <a:xfrm>
            <a:off x="1192059" y="2681582"/>
            <a:ext cx="9807879" cy="1325562"/>
          </a:xfrm>
          <a:prstGeom prst="rect">
            <a:avLst/>
          </a:prstGeom>
        </p:spPr>
      </p:pic>
      <p:pic>
        <p:nvPicPr>
          <p:cNvPr id="7" name="Picture 6">
            <a:extLst>
              <a:ext uri="{FF2B5EF4-FFF2-40B4-BE49-F238E27FC236}">
                <a16:creationId xmlns:a16="http://schemas.microsoft.com/office/drawing/2014/main" id="{A0EFE2AC-3C15-963D-080A-0811BF9A16AE}"/>
              </a:ext>
            </a:extLst>
          </p:cNvPr>
          <p:cNvPicPr>
            <a:picLocks noChangeAspect="1"/>
          </p:cNvPicPr>
          <p:nvPr/>
        </p:nvPicPr>
        <p:blipFill>
          <a:blip r:embed="rId8"/>
          <a:stretch>
            <a:fillRect/>
          </a:stretch>
        </p:blipFill>
        <p:spPr>
          <a:xfrm>
            <a:off x="960018" y="4082799"/>
            <a:ext cx="4889637" cy="922835"/>
          </a:xfrm>
          <a:prstGeom prst="rect">
            <a:avLst/>
          </a:prstGeom>
        </p:spPr>
      </p:pic>
      <p:pic>
        <p:nvPicPr>
          <p:cNvPr id="8" name="Picture 7">
            <a:extLst>
              <a:ext uri="{FF2B5EF4-FFF2-40B4-BE49-F238E27FC236}">
                <a16:creationId xmlns:a16="http://schemas.microsoft.com/office/drawing/2014/main" id="{B372AFF3-95D7-8291-945A-76C7DCAB4AE7}"/>
              </a:ext>
            </a:extLst>
          </p:cNvPr>
          <p:cNvPicPr>
            <a:picLocks noChangeAspect="1"/>
          </p:cNvPicPr>
          <p:nvPr/>
        </p:nvPicPr>
        <p:blipFill>
          <a:blip r:embed="rId9"/>
          <a:stretch>
            <a:fillRect/>
          </a:stretch>
        </p:blipFill>
        <p:spPr>
          <a:xfrm>
            <a:off x="960018" y="4997958"/>
            <a:ext cx="10393781" cy="1325562"/>
          </a:xfrm>
          <a:prstGeom prst="rect">
            <a:avLst/>
          </a:prstGeom>
        </p:spPr>
      </p:pic>
      <p:pic>
        <p:nvPicPr>
          <p:cNvPr id="3" name="PK-24">
            <a:hlinkClick r:id="" action="ppaction://media"/>
            <a:extLst>
              <a:ext uri="{FF2B5EF4-FFF2-40B4-BE49-F238E27FC236}">
                <a16:creationId xmlns:a16="http://schemas.microsoft.com/office/drawing/2014/main" id="{124E39D7-F82A-8121-2818-968A540141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3072" y="6190961"/>
            <a:ext cx="487363" cy="487363"/>
          </a:xfrm>
          <a:prstGeom prst="rect">
            <a:avLst/>
          </a:prstGeom>
        </p:spPr>
      </p:pic>
    </p:spTree>
    <p:extLst>
      <p:ext uri="{BB962C8B-B14F-4D97-AF65-F5344CB8AC3E}">
        <p14:creationId xmlns:p14="http://schemas.microsoft.com/office/powerpoint/2010/main" val="429728168"/>
      </p:ext>
    </p:extLst>
  </p:cSld>
  <p:clrMapOvr>
    <a:masterClrMapping/>
  </p:clrMapOvr>
  <p:transition spd="med" advClick="0" advTm="1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2380-F35E-3CF8-F874-5E8532381734}"/>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97CADBA7-6023-5A1A-7432-68DBF807C116}"/>
              </a:ext>
            </a:extLst>
          </p:cNvPr>
          <p:cNvPicPr>
            <a:picLocks noChangeAspect="1"/>
          </p:cNvPicPr>
          <p:nvPr/>
        </p:nvPicPr>
        <p:blipFill>
          <a:blip r:embed="rId5"/>
          <a:srcRect l="11174" t="12502" r="9221"/>
          <a:stretch/>
        </p:blipFill>
        <p:spPr>
          <a:xfrm>
            <a:off x="-2" y="123437"/>
            <a:ext cx="12192001" cy="2116641"/>
          </a:xfrm>
          <a:prstGeom prst="rect">
            <a:avLst/>
          </a:prstGeom>
        </p:spPr>
      </p:pic>
      <p:pic>
        <p:nvPicPr>
          <p:cNvPr id="6" name="Picture 5">
            <a:extLst>
              <a:ext uri="{FF2B5EF4-FFF2-40B4-BE49-F238E27FC236}">
                <a16:creationId xmlns:a16="http://schemas.microsoft.com/office/drawing/2014/main" id="{270DC9B8-D18E-64C6-551C-4942865521B6}"/>
              </a:ext>
            </a:extLst>
          </p:cNvPr>
          <p:cNvPicPr>
            <a:picLocks noChangeAspect="1"/>
          </p:cNvPicPr>
          <p:nvPr/>
        </p:nvPicPr>
        <p:blipFill>
          <a:blip r:embed="rId6"/>
          <a:srcRect l="9000" t="3453" r="1080" b="19874"/>
          <a:stretch/>
        </p:blipFill>
        <p:spPr>
          <a:xfrm>
            <a:off x="0" y="2105488"/>
            <a:ext cx="12034684" cy="526906"/>
          </a:xfrm>
          <a:prstGeom prst="rect">
            <a:avLst/>
          </a:prstGeom>
        </p:spPr>
      </p:pic>
      <p:pic>
        <p:nvPicPr>
          <p:cNvPr id="7" name="Content Placeholder 5">
            <a:extLst>
              <a:ext uri="{FF2B5EF4-FFF2-40B4-BE49-F238E27FC236}">
                <a16:creationId xmlns:a16="http://schemas.microsoft.com/office/drawing/2014/main" id="{F2C99DF5-DC08-62CC-BDF8-DAFFD0CC5A74}"/>
              </a:ext>
            </a:extLst>
          </p:cNvPr>
          <p:cNvPicPr>
            <a:picLocks noChangeAspect="1"/>
          </p:cNvPicPr>
          <p:nvPr/>
        </p:nvPicPr>
        <p:blipFill>
          <a:blip r:embed="rId7"/>
          <a:srcRect l="12723" t="10639" r="14727"/>
          <a:stretch/>
        </p:blipFill>
        <p:spPr>
          <a:xfrm>
            <a:off x="0" y="2918329"/>
            <a:ext cx="12192000" cy="2116641"/>
          </a:xfrm>
          <a:prstGeom prst="rect">
            <a:avLst/>
          </a:prstGeom>
        </p:spPr>
      </p:pic>
      <p:sp>
        <p:nvSpPr>
          <p:cNvPr id="10" name="Content Placeholder 3">
            <a:extLst>
              <a:ext uri="{FF2B5EF4-FFF2-40B4-BE49-F238E27FC236}">
                <a16:creationId xmlns:a16="http://schemas.microsoft.com/office/drawing/2014/main" id="{1EF62ED1-C3DB-361A-EE64-ADDB89D8C72F}"/>
              </a:ext>
            </a:extLst>
          </p:cNvPr>
          <p:cNvSpPr txBox="1">
            <a:spLocks/>
          </p:cNvSpPr>
          <p:nvPr/>
        </p:nvSpPr>
        <p:spPr>
          <a:xfrm>
            <a:off x="157316" y="5232167"/>
            <a:ext cx="10970342" cy="1470575"/>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i="1" dirty="0">
                <a:ea typeface="Aptos" panose="020B0004020202020204" pitchFamily="34" charset="0"/>
                <a:cs typeface="Aptos" panose="020B0004020202020204" pitchFamily="34" charset="0"/>
              </a:rPr>
              <a:t>Link to policy: </a:t>
            </a:r>
            <a:r>
              <a:rPr lang="en-US" sz="1800" u="sng" dirty="0">
                <a:solidFill>
                  <a:srgbClr val="467886"/>
                </a:solidFill>
                <a:latin typeface="Aptos" panose="020B0004020202020204" pitchFamily="34" charset="0"/>
                <a:ea typeface="Aptos" panose="020B0004020202020204" pitchFamily="34" charset="0"/>
                <a:cs typeface="Aptos" panose="020B0004020202020204" pitchFamily="34" charset="0"/>
                <a:hlinkClick r:id="rId8"/>
              </a:rPr>
              <a:t>https://doas.ga.gov/sites/default/files/assets/Human%20Resources%20Administration/NEADocumentLibrary/Screening%20and%20Ref%20Check.pdf</a:t>
            </a:r>
            <a:r>
              <a:rPr lang="en-US" sz="1800" dirty="0">
                <a:latin typeface="Aptos" panose="020B0004020202020204" pitchFamily="34" charset="0"/>
                <a:ea typeface="Aptos" panose="020B0004020202020204" pitchFamily="34" charset="0"/>
                <a:cs typeface="Aptos" panose="020B0004020202020204" pitchFamily="34" charset="0"/>
              </a:rPr>
              <a:t> </a:t>
            </a:r>
            <a:endParaRPr lang="en-US" sz="1800" b="1" i="1" dirty="0">
              <a:ea typeface="Aptos" panose="020B0004020202020204" pitchFamily="34" charset="0"/>
              <a:cs typeface="Aptos" panose="020B0004020202020204" pitchFamily="34" charset="0"/>
            </a:endParaRPr>
          </a:p>
          <a:p>
            <a:r>
              <a:rPr lang="en-US" sz="1800" b="1" i="1" dirty="0">
                <a:ea typeface="Aptos" panose="020B0004020202020204" pitchFamily="34" charset="0"/>
                <a:cs typeface="Aptos" panose="020B0004020202020204" pitchFamily="34" charset="0"/>
              </a:rPr>
              <a:t>Path to policy: </a:t>
            </a:r>
            <a:r>
              <a:rPr lang="en-US" sz="1800" i="1" dirty="0">
                <a:ea typeface="Aptos" panose="020B0004020202020204" pitchFamily="34" charset="0"/>
                <a:cs typeface="Aptos" panose="020B0004020202020204" pitchFamily="34" charset="0"/>
              </a:rPr>
              <a:t>Go to the doas.ga.gov website; Click on Divisions, then Human Resources Administration; At the next screen, click on Rules, Policies and Compliance; then click on Statewide policies in the menu on the side of the screen. At the final screen, the statewide policy is the seventh in a list of eight.</a:t>
            </a:r>
          </a:p>
          <a:p>
            <a:pPr marL="0" indent="0">
              <a:buNone/>
            </a:pPr>
            <a:endParaRPr lang="en-US" sz="2400" b="1" dirty="0">
              <a:ea typeface="Aptos" panose="020B0004020202020204" pitchFamily="34" charset="0"/>
              <a:cs typeface="Aptos" panose="020B0004020202020204" pitchFamily="34" charset="0"/>
            </a:endParaRPr>
          </a:p>
          <a:p>
            <a:endParaRPr lang="en-US" dirty="0"/>
          </a:p>
        </p:txBody>
      </p:sp>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C78BE4FD-5C2C-C09A-001B-014B9DCC191B}"/>
                  </a:ext>
                </a:extLst>
              </p14:cNvPr>
              <p14:cNvContentPartPr/>
              <p14:nvPr/>
            </p14:nvContentPartPr>
            <p14:xfrm>
              <a:off x="755854" y="2807813"/>
              <a:ext cx="10680290" cy="1105560"/>
            </p14:xfrm>
          </p:contentPart>
        </mc:Choice>
        <mc:Fallback xmlns="">
          <p:pic>
            <p:nvPicPr>
              <p:cNvPr id="11" name="Ink 10">
                <a:extLst>
                  <a:ext uri="{FF2B5EF4-FFF2-40B4-BE49-F238E27FC236}">
                    <a16:creationId xmlns:a16="http://schemas.microsoft.com/office/drawing/2014/main" id="{C78BE4FD-5C2C-C09A-001B-014B9DCC191B}"/>
                  </a:ext>
                </a:extLst>
              </p:cNvPr>
              <p:cNvPicPr/>
              <p:nvPr/>
            </p:nvPicPr>
            <p:blipFill>
              <a:blip r:embed="rId10"/>
              <a:stretch>
                <a:fillRect/>
              </a:stretch>
            </p:blipFill>
            <p:spPr>
              <a:xfrm>
                <a:off x="701853" y="2699813"/>
                <a:ext cx="10787932" cy="1321200"/>
              </a:xfrm>
              <a:prstGeom prst="rect">
                <a:avLst/>
              </a:prstGeom>
            </p:spPr>
          </p:pic>
        </mc:Fallback>
      </mc:AlternateContent>
      <p:pic>
        <p:nvPicPr>
          <p:cNvPr id="13" name="PK-33">
            <a:hlinkClick r:id="" action="ppaction://media"/>
            <a:extLst>
              <a:ext uri="{FF2B5EF4-FFF2-40B4-BE49-F238E27FC236}">
                <a16:creationId xmlns:a16="http://schemas.microsoft.com/office/drawing/2014/main" id="{602D8611-C218-9EAB-564C-06A63144D0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flipH="1">
            <a:off x="11491900" y="5694217"/>
            <a:ext cx="542784" cy="546477"/>
          </a:xfrm>
          <a:prstGeom prst="rect">
            <a:avLst/>
          </a:prstGeom>
        </p:spPr>
      </p:pic>
    </p:spTree>
    <p:extLst>
      <p:ext uri="{BB962C8B-B14F-4D97-AF65-F5344CB8AC3E}">
        <p14:creationId xmlns:p14="http://schemas.microsoft.com/office/powerpoint/2010/main" val="1310063599"/>
      </p:ext>
    </p:extLst>
  </p:cSld>
  <p:clrMapOvr>
    <a:masterClrMapping/>
  </p:clrMapOvr>
  <mc:AlternateContent xmlns:mc="http://schemas.openxmlformats.org/markup-compatibility/2006" xmlns:p14="http://schemas.microsoft.com/office/powerpoint/2010/main">
    <mc:Choice Requires="p14">
      <p:transition spd="slow" p14:dur="2000" advClick="0" advTm="33300"/>
    </mc:Choice>
    <mc:Fallback xmlns="">
      <p:transition spd="slow" advClick="0" advTm="3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4C0B-954D-73F8-8871-A3DD7F5C9E85}"/>
              </a:ext>
            </a:extLst>
          </p:cNvPr>
          <p:cNvSpPr>
            <a:spLocks noGrp="1"/>
          </p:cNvSpPr>
          <p:nvPr>
            <p:ph type="title"/>
          </p:nvPr>
        </p:nvSpPr>
        <p:spPr/>
        <p:txBody>
          <a:bodyPr/>
          <a:lstStyle/>
          <a:p>
            <a:pPr algn="ctr"/>
            <a:r>
              <a:rPr lang="en-US" dirty="0"/>
              <a:t>Logging Into Vault Health</a:t>
            </a:r>
          </a:p>
        </p:txBody>
      </p:sp>
      <p:pic>
        <p:nvPicPr>
          <p:cNvPr id="5" name="Picture 2">
            <a:extLst>
              <a:ext uri="{FF2B5EF4-FFF2-40B4-BE49-F238E27FC236}">
                <a16:creationId xmlns:a16="http://schemas.microsoft.com/office/drawing/2014/main" id="{5FE07C6D-BF7B-D739-99D4-B67FAAD5D74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85541" y="1690688"/>
            <a:ext cx="5181600" cy="452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823F9DC-5E45-C9EF-818F-C0DA997DE292}"/>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5938576" y="1690687"/>
            <a:ext cx="5415224"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K-18">
            <a:hlinkClick r:id="" action="ppaction://media"/>
            <a:extLst>
              <a:ext uri="{FF2B5EF4-FFF2-40B4-BE49-F238E27FC236}">
                <a16:creationId xmlns:a16="http://schemas.microsoft.com/office/drawing/2014/main" id="{9B5795DE-351E-A288-FC02-FA4115ADE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1782" y="6271549"/>
            <a:ext cx="487363" cy="487363"/>
          </a:xfrm>
          <a:prstGeom prst="rect">
            <a:avLst/>
          </a:prstGeom>
        </p:spPr>
      </p:pic>
    </p:spTree>
    <p:extLst>
      <p:ext uri="{BB962C8B-B14F-4D97-AF65-F5344CB8AC3E}">
        <p14:creationId xmlns:p14="http://schemas.microsoft.com/office/powerpoint/2010/main" val="1689170144"/>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BA9E-1D8C-C092-3F61-07508281C75A}"/>
              </a:ext>
            </a:extLst>
          </p:cNvPr>
          <p:cNvSpPr>
            <a:spLocks noGrp="1"/>
          </p:cNvSpPr>
          <p:nvPr>
            <p:ph type="ctrTitle"/>
          </p:nvPr>
        </p:nvSpPr>
        <p:spPr>
          <a:xfrm>
            <a:off x="1376314" y="245671"/>
            <a:ext cx="9291686" cy="1036374"/>
          </a:xfrm>
        </p:spPr>
        <p:txBody>
          <a:bodyPr>
            <a:normAutofit/>
          </a:bodyPr>
          <a:lstStyle/>
          <a:p>
            <a:r>
              <a:rPr lang="en-US" sz="4400" dirty="0"/>
              <a:t>Applicant Verification Portal</a:t>
            </a:r>
            <a:br>
              <a:rPr lang="en-US" sz="4400" dirty="0"/>
            </a:br>
            <a:r>
              <a:rPr lang="en-US" sz="2200" i="1" dirty="0">
                <a:latin typeface="Amasis MT Pro Light" panose="02040304050005020304" pitchFamily="18" charset="0"/>
              </a:rPr>
              <a:t>Located in the Vault Health Database</a:t>
            </a:r>
          </a:p>
        </p:txBody>
      </p:sp>
      <p:pic>
        <p:nvPicPr>
          <p:cNvPr id="8" name="Picture 7">
            <a:extLst>
              <a:ext uri="{FF2B5EF4-FFF2-40B4-BE49-F238E27FC236}">
                <a16:creationId xmlns:a16="http://schemas.microsoft.com/office/drawing/2014/main" id="{A85EA658-7BF5-8A2A-2752-8621FCF090B9}"/>
              </a:ext>
            </a:extLst>
          </p:cNvPr>
          <p:cNvPicPr>
            <a:picLocks noChangeAspect="1"/>
          </p:cNvPicPr>
          <p:nvPr/>
        </p:nvPicPr>
        <p:blipFill>
          <a:blip r:embed="rId5"/>
          <a:stretch>
            <a:fillRect/>
          </a:stretch>
        </p:blipFill>
        <p:spPr>
          <a:xfrm>
            <a:off x="1125780" y="1434961"/>
            <a:ext cx="9808464" cy="5177368"/>
          </a:xfrm>
          <a:prstGeom prst="rect">
            <a:avLst/>
          </a:prstGeom>
        </p:spPr>
      </p:pic>
      <p:sp>
        <p:nvSpPr>
          <p:cNvPr id="9" name="Arrow: Left 8">
            <a:extLst>
              <a:ext uri="{FF2B5EF4-FFF2-40B4-BE49-F238E27FC236}">
                <a16:creationId xmlns:a16="http://schemas.microsoft.com/office/drawing/2014/main" id="{EA0B4244-1384-6A27-6906-6AD67D675B84}"/>
              </a:ext>
            </a:extLst>
          </p:cNvPr>
          <p:cNvSpPr/>
          <p:nvPr/>
        </p:nvSpPr>
        <p:spPr>
          <a:xfrm>
            <a:off x="2158739" y="5948313"/>
            <a:ext cx="386499" cy="160256"/>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7A39D8D-1CDF-C1BA-B5E1-503DC401F625}"/>
              </a:ext>
            </a:extLst>
          </p:cNvPr>
          <p:cNvPicPr>
            <a:picLocks noChangeAspect="1"/>
          </p:cNvPicPr>
          <p:nvPr/>
        </p:nvPicPr>
        <p:blipFill>
          <a:blip r:embed="rId6"/>
          <a:stretch>
            <a:fillRect/>
          </a:stretch>
        </p:blipFill>
        <p:spPr>
          <a:xfrm>
            <a:off x="686246" y="31925"/>
            <a:ext cx="1472493" cy="1403036"/>
          </a:xfrm>
          <a:prstGeom prst="rect">
            <a:avLst/>
          </a:prstGeom>
        </p:spPr>
      </p:pic>
      <p:pic>
        <p:nvPicPr>
          <p:cNvPr id="5" name="PK-14">
            <a:hlinkClick r:id="" action="ppaction://media"/>
            <a:extLst>
              <a:ext uri="{FF2B5EF4-FFF2-40B4-BE49-F238E27FC236}">
                <a16:creationId xmlns:a16="http://schemas.microsoft.com/office/drawing/2014/main" id="{967DB548-C47E-2AF6-2645-3752DB9859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3778" y="6124966"/>
            <a:ext cx="487363" cy="487363"/>
          </a:xfrm>
          <a:prstGeom prst="rect">
            <a:avLst/>
          </a:prstGeom>
        </p:spPr>
      </p:pic>
    </p:spTree>
    <p:extLst>
      <p:ext uri="{BB962C8B-B14F-4D97-AF65-F5344CB8AC3E}">
        <p14:creationId xmlns:p14="http://schemas.microsoft.com/office/powerpoint/2010/main" val="1538138317"/>
      </p:ext>
    </p:extLst>
  </p:cSld>
  <p:clrMapOvr>
    <a:masterClrMapping/>
  </p:clrMapOvr>
  <mc:AlternateContent xmlns:mc="http://schemas.openxmlformats.org/markup-compatibility/2006" xmlns:p14="http://schemas.microsoft.com/office/powerpoint/2010/main">
    <mc:Choice Requires="p14">
      <p:transition p14:dur="25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22EF01-F1D6-FBA4-2A01-E122BEFB4A22}"/>
              </a:ext>
            </a:extLst>
          </p:cNvPr>
          <p:cNvPicPr>
            <a:picLocks noChangeAspect="1"/>
          </p:cNvPicPr>
          <p:nvPr/>
        </p:nvPicPr>
        <p:blipFill>
          <a:blip r:embed="rId5"/>
          <a:stretch>
            <a:fillRect/>
          </a:stretch>
        </p:blipFill>
        <p:spPr>
          <a:xfrm>
            <a:off x="5354319" y="368311"/>
            <a:ext cx="6278881" cy="6489689"/>
          </a:xfrm>
          <a:prstGeom prst="rect">
            <a:avLst/>
          </a:prstGeom>
        </p:spPr>
      </p:pic>
      <p:sp>
        <p:nvSpPr>
          <p:cNvPr id="8" name="Arrow: Left 7">
            <a:extLst>
              <a:ext uri="{FF2B5EF4-FFF2-40B4-BE49-F238E27FC236}">
                <a16:creationId xmlns:a16="http://schemas.microsoft.com/office/drawing/2014/main" id="{FC3B1ED5-11AD-4A3E-2CA1-967A112E0657}"/>
              </a:ext>
            </a:extLst>
          </p:cNvPr>
          <p:cNvSpPr/>
          <p:nvPr/>
        </p:nvSpPr>
        <p:spPr>
          <a:xfrm>
            <a:off x="7921658" y="5551654"/>
            <a:ext cx="970961" cy="358219"/>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2FABDB9-B3D2-C1AF-3840-45E31BD606C4}"/>
              </a:ext>
            </a:extLst>
          </p:cNvPr>
          <p:cNvPicPr>
            <a:picLocks noChangeAspect="1"/>
          </p:cNvPicPr>
          <p:nvPr/>
        </p:nvPicPr>
        <p:blipFill>
          <a:blip r:embed="rId6"/>
          <a:stretch>
            <a:fillRect/>
          </a:stretch>
        </p:blipFill>
        <p:spPr>
          <a:xfrm>
            <a:off x="365760" y="1605280"/>
            <a:ext cx="4572000" cy="3058160"/>
          </a:xfrm>
          <a:prstGeom prst="rect">
            <a:avLst/>
          </a:prstGeom>
        </p:spPr>
      </p:pic>
      <p:pic>
        <p:nvPicPr>
          <p:cNvPr id="4" name="PK-15">
            <a:hlinkClick r:id="" action="ppaction://media"/>
            <a:extLst>
              <a:ext uri="{FF2B5EF4-FFF2-40B4-BE49-F238E27FC236}">
                <a16:creationId xmlns:a16="http://schemas.microsoft.com/office/drawing/2014/main" id="{6BBA8CC3-AA98-9A95-36D4-BD1737E7B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9518" y="6119454"/>
            <a:ext cx="487363" cy="487363"/>
          </a:xfrm>
          <a:prstGeom prst="rect">
            <a:avLst/>
          </a:prstGeom>
        </p:spPr>
      </p:pic>
    </p:spTree>
    <p:extLst>
      <p:ext uri="{BB962C8B-B14F-4D97-AF65-F5344CB8AC3E}">
        <p14:creationId xmlns:p14="http://schemas.microsoft.com/office/powerpoint/2010/main" val="1066532757"/>
      </p:ext>
    </p:extLst>
  </p:cSld>
  <p:clrMapOvr>
    <a:masterClrMapping/>
  </p:clrMapOvr>
  <mc:AlternateContent xmlns:mc="http://schemas.openxmlformats.org/markup-compatibility/2006" xmlns:p14="http://schemas.microsoft.com/office/powerpoint/2010/main">
    <mc:Choice Requires="p14">
      <p:transition p14:dur="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293DFE-FA4E-6E36-8E60-1F53EF50AFF2}"/>
              </a:ext>
            </a:extLst>
          </p:cNvPr>
          <p:cNvPicPr>
            <a:picLocks noChangeAspect="1"/>
          </p:cNvPicPr>
          <p:nvPr/>
        </p:nvPicPr>
        <p:blipFill>
          <a:blip r:embed="rId5"/>
          <a:stretch>
            <a:fillRect/>
          </a:stretch>
        </p:blipFill>
        <p:spPr>
          <a:xfrm>
            <a:off x="1261934" y="716436"/>
            <a:ext cx="10141295" cy="3733015"/>
          </a:xfrm>
          <a:prstGeom prst="rect">
            <a:avLst/>
          </a:prstGeom>
        </p:spPr>
      </p:pic>
      <p:sp>
        <p:nvSpPr>
          <p:cNvPr id="8" name="Arrow: Up 7">
            <a:extLst>
              <a:ext uri="{FF2B5EF4-FFF2-40B4-BE49-F238E27FC236}">
                <a16:creationId xmlns:a16="http://schemas.microsoft.com/office/drawing/2014/main" id="{34DC15FB-EDDE-931B-FC9B-13CC0231A73E}"/>
              </a:ext>
            </a:extLst>
          </p:cNvPr>
          <p:cNvSpPr/>
          <p:nvPr/>
        </p:nvSpPr>
        <p:spPr>
          <a:xfrm>
            <a:off x="5627803" y="3671741"/>
            <a:ext cx="226243" cy="499620"/>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Up 8">
            <a:extLst>
              <a:ext uri="{FF2B5EF4-FFF2-40B4-BE49-F238E27FC236}">
                <a16:creationId xmlns:a16="http://schemas.microsoft.com/office/drawing/2014/main" id="{10DF6B9B-9543-BDB7-E11D-241B93E0319F}"/>
              </a:ext>
            </a:extLst>
          </p:cNvPr>
          <p:cNvSpPr/>
          <p:nvPr/>
        </p:nvSpPr>
        <p:spPr>
          <a:xfrm>
            <a:off x="8205185" y="3714161"/>
            <a:ext cx="226243" cy="499620"/>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K-8">
            <a:hlinkClick r:id="" action="ppaction://media"/>
            <a:extLst>
              <a:ext uri="{FF2B5EF4-FFF2-40B4-BE49-F238E27FC236}">
                <a16:creationId xmlns:a16="http://schemas.microsoft.com/office/drawing/2014/main" id="{3C56F100-716C-1CAC-F4E9-C346C37C3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7139" y="6178448"/>
            <a:ext cx="487363" cy="487363"/>
          </a:xfrm>
          <a:prstGeom prst="rect">
            <a:avLst/>
          </a:prstGeom>
        </p:spPr>
      </p:pic>
    </p:spTree>
    <p:extLst>
      <p:ext uri="{BB962C8B-B14F-4D97-AF65-F5344CB8AC3E}">
        <p14:creationId xmlns:p14="http://schemas.microsoft.com/office/powerpoint/2010/main" val="4141085581"/>
      </p:ext>
    </p:extLst>
  </p:cSld>
  <p:clrMapOvr>
    <a:masterClrMapping/>
  </p:clrMapOvr>
  <mc:AlternateContent xmlns:mc="http://schemas.openxmlformats.org/markup-compatibility/2006" xmlns:p14="http://schemas.microsoft.com/office/powerpoint/2010/main">
    <mc:Choice Requires="p14">
      <p:transition p14:dur="15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d287edc-da98-4c5a-8a5a-378e5831d0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9C51B2583EE641BB87075FD17CDA09" ma:contentTypeVersion="13" ma:contentTypeDescription="Create a new document." ma:contentTypeScope="" ma:versionID="83c64e8433b4c7b406bfb743af38125b">
  <xsd:schema xmlns:xsd="http://www.w3.org/2001/XMLSchema" xmlns:xs="http://www.w3.org/2001/XMLSchema" xmlns:p="http://schemas.microsoft.com/office/2006/metadata/properties" xmlns:ns3="9d287edc-da98-4c5a-8a5a-378e5831d058" xmlns:ns4="a511548c-ce3a-4aae-86ba-bb0fe0b65d6e" targetNamespace="http://schemas.microsoft.com/office/2006/metadata/properties" ma:root="true" ma:fieldsID="81ad2315d9df09266d13219c879af923" ns3:_="" ns4:_="">
    <xsd:import namespace="9d287edc-da98-4c5a-8a5a-378e5831d058"/>
    <xsd:import namespace="a511548c-ce3a-4aae-86ba-bb0fe0b65d6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287edc-da98-4c5a-8a5a-378e5831d0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11548c-ce3a-4aae-86ba-bb0fe0b65d6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6256C4-6DA3-4B1D-921A-77A54F262E13}">
  <ds:schemaRefs>
    <ds:schemaRef ds:uri="http://schemas.microsoft.com/sharepoint/v3/contenttype/forms"/>
  </ds:schemaRefs>
</ds:datastoreItem>
</file>

<file path=customXml/itemProps2.xml><?xml version="1.0" encoding="utf-8"?>
<ds:datastoreItem xmlns:ds="http://schemas.openxmlformats.org/officeDocument/2006/customXml" ds:itemID="{A0241966-4F47-4F28-BC51-6A892FA2D696}">
  <ds:schemaRefs>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terms/"/>
    <ds:schemaRef ds:uri="http://www.w3.org/XML/1998/namespace"/>
    <ds:schemaRef ds:uri="a511548c-ce3a-4aae-86ba-bb0fe0b65d6e"/>
    <ds:schemaRef ds:uri="9d287edc-da98-4c5a-8a5a-378e5831d058"/>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77201151-2191-43F6-8666-573A40B21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287edc-da98-4c5a-8a5a-378e5831d058"/>
    <ds:schemaRef ds:uri="a511548c-ce3a-4aae-86ba-bb0fe0b65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32096</TotalTime>
  <Words>985</Words>
  <Application>Microsoft Office PowerPoint</Application>
  <PresentationFormat>Widescreen</PresentationFormat>
  <Paragraphs>62</Paragraphs>
  <Slides>13</Slides>
  <Notes>13</Notes>
  <HiddenSlides>0</HiddenSlides>
  <MMClips>13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Amasis MT Pro Light</vt:lpstr>
      <vt:lpstr>Aptos</vt:lpstr>
      <vt:lpstr>Arial</vt:lpstr>
      <vt:lpstr>Calibri</vt:lpstr>
      <vt:lpstr>Calibri Light</vt:lpstr>
      <vt:lpstr>Helvetica</vt:lpstr>
      <vt:lpstr>Inter</vt:lpstr>
      <vt:lpstr>Lucida Grande</vt:lpstr>
      <vt:lpstr>Lucida Sans</vt:lpstr>
      <vt:lpstr>Wingdings</vt:lpstr>
      <vt:lpstr>2_Office Theme</vt:lpstr>
      <vt:lpstr>3_Office Theme</vt:lpstr>
      <vt:lpstr>1_Office Theme</vt:lpstr>
      <vt:lpstr>Applicant Verification Portal (AVP)   </vt:lpstr>
      <vt:lpstr>What is the Applicant Verification Portal and Why is it necessary that agencies use it?</vt:lpstr>
      <vt:lpstr>PowerPoint Presentation</vt:lpstr>
      <vt:lpstr>PowerPoint Presentation</vt:lpstr>
      <vt:lpstr>PowerPoint Presentation</vt:lpstr>
      <vt:lpstr>Logging Into Vault Health</vt:lpstr>
      <vt:lpstr>Applicant Verification Portal Located in the Vault Health Database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Martha Allen</dc:creator>
  <cp:lastModifiedBy>West, Latatia</cp:lastModifiedBy>
  <cp:revision>107</cp:revision>
  <cp:lastPrinted>2024-09-19T22:00:29Z</cp:lastPrinted>
  <dcterms:created xsi:type="dcterms:W3CDTF">2024-08-29T13:29:22Z</dcterms:created>
  <dcterms:modified xsi:type="dcterms:W3CDTF">2024-12-09T18:54:44Z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0x0101004D9C51B2583EE641BB87075FD17CDA09</vt:lpwstr>
  </property>
</Properties>
</file>